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7" r:id="rId1"/>
  </p:sldMasterIdLst>
  <p:notesMasterIdLst>
    <p:notesMasterId r:id="rId36"/>
  </p:notesMasterIdLst>
  <p:handoutMasterIdLst>
    <p:handoutMasterId r:id="rId37"/>
  </p:handoutMasterIdLst>
  <p:sldIdLst>
    <p:sldId id="303" r:id="rId2"/>
    <p:sldId id="304" r:id="rId3"/>
    <p:sldId id="305" r:id="rId4"/>
    <p:sldId id="308" r:id="rId5"/>
    <p:sldId id="309" r:id="rId6"/>
    <p:sldId id="310" r:id="rId7"/>
    <p:sldId id="313" r:id="rId8"/>
    <p:sldId id="311" r:id="rId9"/>
    <p:sldId id="314" r:id="rId10"/>
    <p:sldId id="315" r:id="rId11"/>
    <p:sldId id="316" r:id="rId12"/>
    <p:sldId id="334" r:id="rId13"/>
    <p:sldId id="317" r:id="rId14"/>
    <p:sldId id="318" r:id="rId15"/>
    <p:sldId id="319" r:id="rId16"/>
    <p:sldId id="335" r:id="rId17"/>
    <p:sldId id="320" r:id="rId18"/>
    <p:sldId id="321" r:id="rId19"/>
    <p:sldId id="323" r:id="rId20"/>
    <p:sldId id="336" r:id="rId21"/>
    <p:sldId id="322" r:id="rId22"/>
    <p:sldId id="324" r:id="rId23"/>
    <p:sldId id="325" r:id="rId24"/>
    <p:sldId id="326" r:id="rId25"/>
    <p:sldId id="327" r:id="rId26"/>
    <p:sldId id="329" r:id="rId27"/>
    <p:sldId id="330" r:id="rId28"/>
    <p:sldId id="328" r:id="rId29"/>
    <p:sldId id="331" r:id="rId30"/>
    <p:sldId id="332" r:id="rId31"/>
    <p:sldId id="333" r:id="rId32"/>
    <p:sldId id="338" r:id="rId33"/>
    <p:sldId id="307" r:id="rId34"/>
    <p:sldId id="337" r:id="rId35"/>
  </p:sldIdLst>
  <p:sldSz cx="27432000" cy="6858000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sz="2200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3E6EDA"/>
    <a:srgbClr val="7598E5"/>
    <a:srgbClr val="5883DF"/>
    <a:srgbClr val="8FABE9"/>
    <a:srgbClr val="DFE52C"/>
    <a:srgbClr val="1E2E83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63" autoAdjust="0"/>
    <p:restoredTop sz="99392" autoAdjust="0"/>
  </p:normalViewPr>
  <p:slideViewPr>
    <p:cSldViewPr>
      <p:cViewPr varScale="1">
        <p:scale>
          <a:sx n="21" d="100"/>
          <a:sy n="21" d="100"/>
        </p:scale>
        <p:origin x="-168" y="-1920"/>
      </p:cViewPr>
      <p:guideLst>
        <p:guide orient="horz" pos="2160"/>
        <p:guide pos="86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79" d="100"/>
          <a:sy n="79" d="100"/>
        </p:scale>
        <p:origin x="-1998" y="-84"/>
      </p:cViewPr>
      <p:guideLst>
        <p:guide orient="horz" pos="2928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888412D8-060F-47F7-8912-5BFE43A7677F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D31A54E-C524-4B55-9ADF-4103862BE028}" type="datetimeFigureOut">
              <a:rPr lang="en-US" smtClean="0"/>
              <a:t>4/29/2010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-3543300" y="696913"/>
            <a:ext cx="13944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16425"/>
            <a:ext cx="5486400" cy="41830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54B038F-4608-4752-8035-10FC6DF4B66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4B038F-4608-4752-8035-10FC6DF4B664}" type="slidenum">
              <a:rPr lang="en-US" smtClean="0"/>
              <a:t>4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18316577" y="0"/>
            <a:ext cx="911542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1287192" y="3337560"/>
            <a:ext cx="19440144" cy="2301240"/>
          </a:xfrm>
        </p:spPr>
        <p:txBody>
          <a:bodyPr rIns="45720" anchor="t"/>
          <a:lstStyle>
            <a:lvl1pPr algn="r">
              <a:defRPr lang="en-US" b="1" cap="all" baseline="0" dirty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1299150" y="1544812"/>
            <a:ext cx="19440144" cy="1752600"/>
          </a:xfrm>
        </p:spPr>
        <p:txBody>
          <a:bodyPr tIns="0" rIns="45720" bIns="0" anchor="b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  <a:effectLst/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9888200" y="274639"/>
            <a:ext cx="6172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71600" y="274639"/>
            <a:ext cx="18059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Freeform 8"/>
          <p:cNvSpPr>
            <a:spLocks/>
          </p:cNvSpPr>
          <p:nvPr/>
        </p:nvSpPr>
        <p:spPr bwMode="auto">
          <a:xfrm>
            <a:off x="18316577" y="0"/>
            <a:ext cx="9115425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1608" y="1590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57400" y="3583838"/>
            <a:ext cx="19888200" cy="1826363"/>
          </a:xfrm>
        </p:spPr>
        <p:txBody>
          <a:bodyPr tIns="0" bIns="0" anchor="t"/>
          <a:lstStyle>
            <a:lvl1pPr algn="l">
              <a:buNone/>
              <a:defRPr sz="4200" b="1" cap="none" baseline="0">
                <a:ln w="5000" cmpd="sng">
                  <a:solidFill>
                    <a:schemeClr val="accent1">
                      <a:tint val="80000"/>
                      <a:shade val="99000"/>
                      <a:satMod val="50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63000"/>
                        <a:satMod val="255000"/>
                      </a:schemeClr>
                    </a:gs>
                    <a:gs pos="9000">
                      <a:schemeClr val="accent1">
                        <a:tint val="63000"/>
                        <a:satMod val="255000"/>
                      </a:schemeClr>
                    </a:gs>
                    <a:gs pos="53000">
                      <a:schemeClr val="accent1">
                        <a:shade val="60000"/>
                        <a:satMod val="100000"/>
                      </a:schemeClr>
                    </a:gs>
                    <a:gs pos="90000">
                      <a:schemeClr val="accent1">
                        <a:tint val="63000"/>
                        <a:satMod val="255000"/>
                      </a:schemeClr>
                    </a:gs>
                    <a:gs pos="100000">
                      <a:schemeClr val="accent1">
                        <a:tint val="63000"/>
                        <a:satMod val="255000"/>
                      </a:schemeClr>
                    </a:gs>
                  </a:gsLst>
                  <a:lin ang="5400000"/>
                </a:gradFill>
                <a:effectLst>
                  <a:outerShdw blurRad="50800" dist="38100" dir="5400000" algn="t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57400" y="2485800"/>
            <a:ext cx="19888200" cy="1066688"/>
          </a:xfrm>
        </p:spPr>
        <p:txBody>
          <a:bodyPr lIns="45720" tIns="0" rIns="45720" bIns="0" anchor="b"/>
          <a:lstStyle>
            <a:lvl1pPr marL="0" indent="0" algn="l">
              <a:buNone/>
              <a:defRPr sz="2000">
                <a:solidFill>
                  <a:schemeClr val="tx1"/>
                </a:solidFill>
                <a:effectLst/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24028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371600" y="1600201"/>
            <a:ext cx="10972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801600" y="1600201"/>
            <a:ext cx="10972800" cy="4525963"/>
          </a:xfrm>
        </p:spPr>
        <p:txBody>
          <a:bodyPr/>
          <a:lstStyle>
            <a:lvl1pPr>
              <a:defRPr sz="26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3050"/>
            <a:ext cx="246888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71600" y="5486400"/>
            <a:ext cx="12120564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13935077" y="5486400"/>
            <a:ext cx="12125325" cy="838200"/>
          </a:xfrm>
        </p:spPr>
        <p:txBody>
          <a:bodyPr anchor="t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1371600" y="1516912"/>
            <a:ext cx="12120564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13935077" y="1516912"/>
            <a:ext cx="12125325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274320"/>
            <a:ext cx="22411944" cy="1143000"/>
          </a:xfrm>
        </p:spPr>
        <p:txBody>
          <a:bodyPr anchor="ctr"/>
          <a:lstStyle>
            <a:lvl1pPr algn="l">
              <a:defRPr sz="4600"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71600" y="1185528"/>
            <a:ext cx="9601200" cy="730250"/>
          </a:xfrm>
        </p:spPr>
        <p:txBody>
          <a:bodyPr tIns="0" bIns="0" anchor="t"/>
          <a:lstStyle>
            <a:lvl1pPr algn="l">
              <a:buNone/>
              <a:defRPr sz="18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71600" y="214424"/>
            <a:ext cx="8229600" cy="914400"/>
          </a:xfrm>
        </p:spPr>
        <p:txBody>
          <a:bodyPr lIns="45720" tIns="0" rIns="45720" bIns="0" anchor="b"/>
          <a:lstStyle>
            <a:lvl1pPr marL="0" indent="0" algn="l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371600" y="1981200"/>
            <a:ext cx="21259800" cy="3810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4469344" y="6422065"/>
            <a:ext cx="2286000" cy="365125"/>
          </a:xfrm>
        </p:spPr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70196" y="1705709"/>
            <a:ext cx="9161604" cy="1253808"/>
          </a:xfrm>
        </p:spPr>
        <p:txBody>
          <a:bodyPr anchor="b"/>
          <a:lstStyle>
            <a:lvl1pPr algn="l">
              <a:buNone/>
              <a:defRPr sz="2200" b="1">
                <a:solidFill>
                  <a:schemeClr val="accent1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6884" y="1019907"/>
            <a:ext cx="12344400" cy="4114800"/>
          </a:xfrm>
          <a:prstGeom prst="ellipse">
            <a:avLst/>
          </a:prstGeom>
          <a:solidFill>
            <a:schemeClr val="bg2">
              <a:shade val="50000"/>
            </a:schemeClr>
          </a:solidFill>
          <a:ln w="50800" cap="flat">
            <a:solidFill>
              <a:schemeClr val="bg2"/>
            </a:solidFill>
            <a:miter lim="800000"/>
          </a:ln>
          <a:effectLst>
            <a:outerShdw blurRad="152000" dist="345000" dir="5400000" sx="-80000" sy="-18000" rotWithShape="0">
              <a:srgbClr val="000000">
                <a:alpha val="25000"/>
              </a:srgbClr>
            </a:outerShdw>
          </a:effectLst>
          <a:scene3d>
            <a:camera prst="orthographicFront"/>
            <a:lightRig rig="contrasting" dir="t">
              <a:rot lat="0" lon="0" rev="2400000"/>
            </a:lightRig>
          </a:scene3d>
          <a:sp3d contourW="7620">
            <a:bevelT w="63500" h="63500"/>
            <a:contourClr>
              <a:schemeClr val="bg2">
                <a:shade val="50000"/>
              </a:schemeClr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670202" y="2998765"/>
            <a:ext cx="9161598" cy="2663482"/>
          </a:xfrm>
        </p:spPr>
        <p:txBody>
          <a:bodyPr lIns="45720" rIns="45720"/>
          <a:lstStyle>
            <a:lvl1pPr marL="0" indent="0">
              <a:buFontTx/>
              <a:buNone/>
              <a:defRPr sz="12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371600" y="6422065"/>
            <a:ext cx="6400800" cy="365125"/>
          </a:xfrm>
        </p:spPr>
        <p:txBody>
          <a:bodyPr/>
          <a:lstStyle/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0"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reeform 11"/>
          <p:cNvSpPr>
            <a:spLocks/>
          </p:cNvSpPr>
          <p:nvPr/>
        </p:nvSpPr>
        <p:spPr bwMode="auto">
          <a:xfrm>
            <a:off x="0" y="4752126"/>
            <a:ext cx="27432000" cy="2112962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1066"/>
              </a:cxn>
              <a:cxn ang="0">
                <a:pos x="0" y="1331"/>
              </a:cxn>
              <a:cxn ang="0">
                <a:pos x="5760" y="1331"/>
              </a:cxn>
              <a:cxn ang="0">
                <a:pos x="5760" y="0"/>
              </a:cxn>
              <a:cxn ang="0">
                <a:pos x="0" y="1066"/>
              </a:cxn>
            </a:cxnLst>
            <a:rect l="0" t="0" r="0" b="0"/>
            <a:pathLst>
              <a:path w="5760" h="1331">
                <a:moveTo>
                  <a:pt x="0" y="1066"/>
                </a:moveTo>
                <a:lnTo>
                  <a:pt x="0" y="1331"/>
                </a:lnTo>
                <a:lnTo>
                  <a:pt x="5760" y="1331"/>
                </a:lnTo>
                <a:lnTo>
                  <a:pt x="5760" y="0"/>
                </a:lnTo>
                <a:cubicBezTo>
                  <a:pt x="3220" y="1206"/>
                  <a:pt x="2250" y="1146"/>
                  <a:pt x="0" y="1066"/>
                </a:cubicBezTo>
                <a:close/>
              </a:path>
            </a:pathLst>
          </a:custGeom>
          <a:solidFill>
            <a:schemeClr val="bg1">
              <a:tint val="80000"/>
              <a:satMod val="200000"/>
              <a:alpha val="45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44450" dir="16200000" algn="ctr" rotWithShape="0">
              <a:prstClr val="black">
                <a:alpha val="3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6" name="Freeform 15"/>
          <p:cNvSpPr>
            <a:spLocks/>
          </p:cNvSpPr>
          <p:nvPr/>
        </p:nvSpPr>
        <p:spPr bwMode="auto">
          <a:xfrm>
            <a:off x="21945600" y="0"/>
            <a:ext cx="5486400" cy="6858000"/>
          </a:xfrm>
          <a:custGeom>
            <a:avLst/>
            <a:gdLst>
              <a:gd name="connsiteX0" fmla="*/ 1914 w 1914"/>
              <a:gd name="connsiteY0" fmla="*/ 9 h 4329"/>
              <a:gd name="connsiteX1" fmla="*/ 1914 w 1914"/>
              <a:gd name="connsiteY1" fmla="*/ 4329 h 4329"/>
              <a:gd name="connsiteX2" fmla="*/ 204 w 1914"/>
              <a:gd name="connsiteY2" fmla="*/ 4327 h 4329"/>
              <a:gd name="connsiteX3" fmla="*/ 0 w 1914"/>
              <a:gd name="connsiteY3" fmla="*/ 0 h 4329"/>
              <a:gd name="connsiteX4" fmla="*/ 1914 w 1914"/>
              <a:gd name="connsiteY4" fmla="*/ 9 h 4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914" h="4329">
                <a:moveTo>
                  <a:pt x="1914" y="9"/>
                </a:moveTo>
                <a:lnTo>
                  <a:pt x="1914" y="4329"/>
                </a:lnTo>
                <a:lnTo>
                  <a:pt x="204" y="4327"/>
                </a:lnTo>
                <a:cubicBezTo>
                  <a:pt x="1288" y="3574"/>
                  <a:pt x="2082" y="1734"/>
                  <a:pt x="0" y="0"/>
                </a:cubicBezTo>
                <a:lnTo>
                  <a:pt x="1914" y="9"/>
                </a:lnTo>
                <a:close/>
              </a:path>
            </a:pathLst>
          </a:custGeom>
          <a:solidFill>
            <a:schemeClr val="bg1">
              <a:tint val="90000"/>
              <a:satMod val="350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>
            <a:outerShdw blurRad="50800" dist="50800" dir="10800000" algn="ctr" rotWithShape="0">
              <a:prstClr val="black">
                <a:alpha val="45000"/>
              </a:prstClr>
            </a:outerShdw>
          </a:effectLst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1371600" y="274638"/>
            <a:ext cx="22402800" cy="1143000"/>
          </a:xfrm>
          <a:prstGeom prst="rect">
            <a:avLst/>
          </a:prstGeom>
        </p:spPr>
        <p:txBody>
          <a:bodyPr vert="horz" lIns="45720" rIns="45720" anchor="ctr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1371600" y="1600201"/>
            <a:ext cx="22402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1371600" y="6422065"/>
            <a:ext cx="6400800" cy="365125"/>
          </a:xfrm>
          <a:prstGeom prst="rect">
            <a:avLst/>
          </a:prstGeom>
        </p:spPr>
        <p:txBody>
          <a:bodyPr vert="horz" bIns="0" anchor="b"/>
          <a:lstStyle>
            <a:lvl1pPr algn="l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B41ABA4E-CD72-497B-97AA-7213B3980F60}" type="datetimeFigureOut">
              <a:rPr lang="en-US" smtClean="0"/>
              <a:pPr/>
              <a:t>4/29/2010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9372600" y="6422065"/>
            <a:ext cx="8686800" cy="365125"/>
          </a:xfrm>
          <a:prstGeom prst="rect">
            <a:avLst/>
          </a:prstGeom>
        </p:spPr>
        <p:txBody>
          <a:bodyPr vert="horz" lIns="0" rIns="0" bIns="0" anchor="b"/>
          <a:lstStyle>
            <a:lvl1pPr algn="ct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endParaRPr kumimoji="0"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24460200" y="6422065"/>
            <a:ext cx="2286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000">
                <a:solidFill>
                  <a:schemeClr val="tx2">
                    <a:shade val="50000"/>
                  </a:schemeClr>
                </a:solidFill>
              </a:defRPr>
            </a:lvl1pPr>
          </a:lstStyle>
          <a:p>
            <a:fld id="{D2E57653-3E58-4892-A7ED-712530ACC680}" type="slidenum">
              <a:rPr kumimoji="0" lang="en-US" smtClean="0"/>
              <a:pPr/>
              <a:t>‹#›</a:t>
            </a:fld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20" r:id="rId12"/>
  </p:sldLayoutIdLst>
  <p:txStyles>
    <p:titleStyle>
      <a:lvl1pPr algn="l" rtl="0" eaLnBrk="1" latinLnBrk="0" hangingPunct="1">
        <a:spcBef>
          <a:spcPct val="0"/>
        </a:spcBef>
        <a:buNone/>
        <a:defRPr kumimoji="0"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20624" indent="-384048" algn="l" rtl="0" eaLnBrk="1" latinLnBrk="0" hangingPunct="1">
        <a:spcBef>
          <a:spcPct val="20000"/>
        </a:spcBef>
        <a:buClr>
          <a:schemeClr val="accent1"/>
        </a:buClr>
        <a:buSzPct val="80000"/>
        <a:buFont typeface="Wingdings 2"/>
        <a:buChar char=""/>
        <a:defRPr kumimoji="0" sz="3000" kern="1200">
          <a:solidFill>
            <a:schemeClr val="tx1"/>
          </a:solidFill>
          <a:latin typeface="+mn-lt"/>
          <a:ea typeface="+mn-ea"/>
          <a:cs typeface="+mn-cs"/>
        </a:defRPr>
      </a:lvl1pPr>
      <a:lvl2pPr marL="722376" indent="-274320" algn="l" rtl="0" eaLnBrk="1" latinLnBrk="0" hangingPunct="1">
        <a:spcBef>
          <a:spcPct val="20000"/>
        </a:spcBef>
        <a:buClr>
          <a:schemeClr val="accent1"/>
        </a:buClr>
        <a:buSzPct val="90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56032" algn="l" rtl="0" eaLnBrk="1" latinLnBrk="0" hangingPunct="1">
        <a:spcBef>
          <a:spcPct val="20000"/>
        </a:spcBef>
        <a:buClr>
          <a:schemeClr val="accent2"/>
        </a:buClr>
        <a:buSzPct val="85000"/>
        <a:buFont typeface="Arial"/>
        <a:buChar char="○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37744" algn="l" rtl="0" eaLnBrk="1" latinLnBrk="0" hangingPunct="1">
        <a:spcBef>
          <a:spcPct val="20000"/>
        </a:spcBef>
        <a:buClr>
          <a:schemeClr val="accent3"/>
        </a:buClr>
        <a:buSzPct val="90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90472" indent="-182880" algn="l" rtl="0" eaLnBrk="1" latinLnBrk="0" hangingPunct="1">
        <a:spcBef>
          <a:spcPct val="20000"/>
        </a:spcBef>
        <a:buClr>
          <a:schemeClr val="accent4"/>
        </a:buClr>
        <a:buSzPct val="100000"/>
        <a:buFont typeface="Arial"/>
        <a:buChar char="-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00784" indent="-182880" algn="l" rtl="0" eaLnBrk="1" latinLnBrk="0" hangingPunct="1">
        <a:spcBef>
          <a:spcPct val="20000"/>
        </a:spcBef>
        <a:buClr>
          <a:schemeClr val="accent5"/>
        </a:buClr>
        <a:buFont typeface="Arial"/>
        <a:buChar char="-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Arial"/>
        <a:buChar char="•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39696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▪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331720" indent="-182880" algn="l" rtl="0" eaLnBrk="1" latinLnBrk="0" hangingPunct="1">
        <a:spcBef>
          <a:spcPct val="20000"/>
        </a:spcBef>
        <a:buClr>
          <a:schemeClr val="accent6"/>
        </a:buClr>
        <a:buFont typeface="Arial"/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20.wmf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9.w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emf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4.emf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emf"/><Relationship Id="rId2" Type="http://schemas.openxmlformats.org/officeDocument/2006/relationships/image" Target="../media/image45.em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7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9982200" y="609600"/>
            <a:ext cx="739140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u="sng" dirty="0" smtClean="0"/>
              <a:t>300 North La Salle</a:t>
            </a:r>
          </a:p>
          <a:p>
            <a:endParaRPr lang="en-US" sz="6600" dirty="0" smtClean="0"/>
          </a:p>
          <a:p>
            <a:r>
              <a:rPr lang="en-US" sz="5400" dirty="0" smtClean="0"/>
              <a:t>Liam McNamara</a:t>
            </a:r>
          </a:p>
          <a:p>
            <a:r>
              <a:rPr lang="en-US" sz="4800" dirty="0" smtClean="0"/>
              <a:t>BAE / MAE</a:t>
            </a:r>
          </a:p>
          <a:p>
            <a:r>
              <a:rPr lang="en-US" sz="4800" dirty="0" smtClean="0"/>
              <a:t>Senior Thesis</a:t>
            </a:r>
          </a:p>
          <a:p>
            <a:r>
              <a:rPr lang="en-US" sz="4800" dirty="0" smtClean="0"/>
              <a:t>April 13</a:t>
            </a:r>
            <a:r>
              <a:rPr lang="en-US" sz="4800" baseline="30000" dirty="0" smtClean="0"/>
              <a:t>th</a:t>
            </a:r>
            <a:r>
              <a:rPr lang="en-US" sz="4800" dirty="0" smtClean="0"/>
              <a:t>, 2010</a:t>
            </a:r>
            <a:endParaRPr lang="en-US" sz="4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1</a:t>
            </a:r>
            <a:r>
              <a:rPr lang="en-US" sz="7000" u="sng" baseline="30000" dirty="0" smtClean="0"/>
              <a:t>st</a:t>
            </a:r>
            <a:r>
              <a:rPr lang="en-US" sz="7000" u="sng" dirty="0" smtClean="0"/>
              <a:t> Iteration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1</a:t>
            </a:r>
            <a:r>
              <a:rPr lang="en-US" sz="3600" i="1" u="sng" baseline="30000" dirty="0" smtClean="0"/>
              <a:t>st</a:t>
            </a:r>
            <a:r>
              <a:rPr lang="en-US" sz="3600" i="1" u="sng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26200" y="609601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Key Points: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3 </a:t>
            </a:r>
            <a:r>
              <a:rPr lang="en-US" sz="3600" dirty="0" smtClean="0">
                <a:latin typeface="Arno Pro Smbd Display" pitchFamily="18" charset="0"/>
              </a:rPr>
              <a:t>I</a:t>
            </a:r>
            <a:r>
              <a:rPr lang="en-US" sz="3600" dirty="0" smtClean="0"/>
              <a:t> shapes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4 – 10’ openings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Walls 4,5,6 : 30” thick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Walls B &amp; C : 27”, 21”, 18” thick  	decreasing at </a:t>
            </a:r>
            <a:r>
              <a:rPr lang="en-US" sz="3600" dirty="0" err="1" smtClean="0"/>
              <a:t>Lvl</a:t>
            </a:r>
            <a:r>
              <a:rPr lang="en-US" sz="3600" dirty="0" smtClean="0"/>
              <a:t> 9 &amp; 43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Reposition Outriggers</a:t>
            </a:r>
          </a:p>
          <a:p>
            <a:pPr lvl="1">
              <a:buFont typeface="Arial" pitchFamily="34" charset="0"/>
              <a:buChar char="•"/>
            </a:pPr>
            <a:endParaRPr lang="en-US" sz="3600" dirty="0" smtClean="0"/>
          </a:p>
          <a:p>
            <a:endParaRPr lang="en-US" sz="3600" u="sng" dirty="0" smtClean="0"/>
          </a:p>
          <a:p>
            <a:endParaRPr lang="en-US" sz="3600" dirty="0" smtClean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1</a:t>
            </a:r>
            <a:r>
              <a:rPr lang="en-US" sz="3600" i="1" u="sng" baseline="30000" dirty="0" smtClean="0"/>
              <a:t>st</a:t>
            </a:r>
            <a:r>
              <a:rPr lang="en-US" sz="3600" i="1" u="sng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pic>
        <p:nvPicPr>
          <p:cNvPr id="5" name="Picture 4" descr="orig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6650" y="1060450"/>
            <a:ext cx="7378700" cy="4737100"/>
          </a:xfrm>
          <a:prstGeom prst="rect">
            <a:avLst/>
          </a:prstGeom>
        </p:spPr>
      </p:pic>
      <p:pic>
        <p:nvPicPr>
          <p:cNvPr id="7" name="Picture 6" descr="Iteration1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58400" y="1066800"/>
            <a:ext cx="7378700" cy="4737100"/>
          </a:xfrm>
          <a:prstGeom prst="rect">
            <a:avLst/>
          </a:prstGeom>
        </p:spPr>
      </p:pic>
      <p:pic>
        <p:nvPicPr>
          <p:cNvPr id="12" name="Picture 11" descr="origtruss copy.jpg"/>
          <p:cNvPicPr>
            <a:picLocks noChangeAspect="1"/>
          </p:cNvPicPr>
          <p:nvPr/>
        </p:nvPicPr>
        <p:blipFill>
          <a:blip r:embed="rId4" cstate="print"/>
          <a:srcRect l="5618" t="14918" r="6742" b="6742"/>
          <a:stretch>
            <a:fillRect/>
          </a:stretch>
        </p:blipFill>
        <p:spPr>
          <a:xfrm>
            <a:off x="10668000" y="1828800"/>
            <a:ext cx="6324600" cy="3768969"/>
          </a:xfrm>
          <a:prstGeom prst="rect">
            <a:avLst/>
          </a:prstGeom>
        </p:spPr>
      </p:pic>
      <p:pic>
        <p:nvPicPr>
          <p:cNvPr id="13" name="Picture 12" descr="1sttrusspsd copy.jpg"/>
          <p:cNvPicPr>
            <a:picLocks noChangeAspect="1"/>
          </p:cNvPicPr>
          <p:nvPr/>
        </p:nvPicPr>
        <p:blipFill>
          <a:blip r:embed="rId5" cstate="print"/>
          <a:srcRect l="7778" t="13333" r="9259" b="13333"/>
          <a:stretch>
            <a:fillRect/>
          </a:stretch>
        </p:blipFill>
        <p:spPr>
          <a:xfrm>
            <a:off x="10732656" y="1828800"/>
            <a:ext cx="6206836" cy="3657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4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8333 -0.26667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2" y="-133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60000" y="60000"/>
                                    </p:animScale>
                                  </p:childTnLst>
                                </p:cTn>
                              </p:par>
                              <p:par>
                                <p:cTn id="2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9259E-6 4.07407E-6 L 0.0794 0.25463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" y="1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2" dur="2000" fill="hold"/>
                                        <p:tgtEl>
                                          <p:spTgt spid="12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17 -0.04144 L -0.08473 -0.30811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-133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3"/>
                                        </p:tgtEl>
                                      </p:cBhvr>
                                      <p:by x="65000" y="65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18 -0.02222 L -0.08773 0.2222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" y="1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1</a:t>
            </a:r>
            <a:r>
              <a:rPr lang="en-US" sz="3600" i="1" u="sng" baseline="30000" dirty="0" smtClean="0"/>
              <a:t>st</a:t>
            </a:r>
            <a:r>
              <a:rPr lang="en-US" sz="3600" i="1" u="sng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126200" y="609601"/>
            <a:ext cx="7696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Results:</a:t>
            </a:r>
            <a:endParaRPr lang="en-US" sz="3600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Periods of Vibration</a:t>
            </a:r>
            <a:endParaRPr lang="en-US" sz="3600" dirty="0" smtClean="0"/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Ty =  7.8 sec </a:t>
            </a:r>
            <a:r>
              <a:rPr lang="en-US" sz="3600" dirty="0" smtClean="0">
                <a:sym typeface="Wingdings" pitchFamily="2" charset="2"/>
              </a:rPr>
              <a:t> 10% increase</a:t>
            </a:r>
            <a:endParaRPr lang="en-US" sz="3600" dirty="0" smtClean="0"/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err="1" smtClean="0"/>
              <a:t>Tx</a:t>
            </a:r>
            <a:r>
              <a:rPr lang="en-US" sz="3600" dirty="0" smtClean="0"/>
              <a:t> = 8.32 sec </a:t>
            </a:r>
            <a:r>
              <a:rPr lang="en-US" sz="3600" dirty="0" smtClean="0">
                <a:sym typeface="Wingdings" pitchFamily="2" charset="2"/>
              </a:rPr>
              <a:t> </a:t>
            </a:r>
            <a:r>
              <a:rPr lang="en-US" sz="3600" dirty="0" smtClean="0"/>
              <a:t>47% increase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err="1" smtClean="0"/>
              <a:t>Tz</a:t>
            </a:r>
            <a:r>
              <a:rPr lang="en-US" sz="3600" dirty="0" smtClean="0"/>
              <a:t> = 8.51 sec </a:t>
            </a:r>
            <a:r>
              <a:rPr lang="en-US" sz="3600" dirty="0" smtClean="0">
                <a:sym typeface="Wingdings" pitchFamily="2" charset="2"/>
              </a:rPr>
              <a:t></a:t>
            </a:r>
            <a:r>
              <a:rPr lang="en-US" sz="3600" dirty="0" smtClean="0"/>
              <a:t> 53% increase</a:t>
            </a:r>
            <a:endParaRPr lang="en-US" sz="3600" dirty="0" smtClean="0"/>
          </a:p>
          <a:p>
            <a:pPr lvl="1"/>
            <a:endParaRPr lang="en-US" sz="3600" dirty="0" smtClean="0"/>
          </a:p>
          <a:p>
            <a:endParaRPr lang="en-US" sz="3600" u="sng" dirty="0" smtClean="0"/>
          </a:p>
          <a:p>
            <a:endParaRPr lang="en-US" sz="3600" dirty="0" smtClean="0"/>
          </a:p>
        </p:txBody>
      </p:sp>
      <p:pic>
        <p:nvPicPr>
          <p:cNvPr id="4" name="Picture 3" descr="Iteration1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58400" y="1066800"/>
            <a:ext cx="7378700" cy="4737100"/>
          </a:xfrm>
          <a:prstGeom prst="rect">
            <a:avLst/>
          </a:prstGeom>
        </p:spPr>
      </p:pic>
      <p:sp>
        <p:nvSpPr>
          <p:cNvPr id="10" name="Right Arrow 9"/>
          <p:cNvSpPr/>
          <p:nvPr/>
        </p:nvSpPr>
        <p:spPr>
          <a:xfrm>
            <a:off x="9677400" y="3124200"/>
            <a:ext cx="2286000" cy="533400"/>
          </a:xfrm>
          <a:prstGeom prst="rightArrow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ircular Arrow 14"/>
          <p:cNvSpPr/>
          <p:nvPr/>
        </p:nvSpPr>
        <p:spPr>
          <a:xfrm rot="18546289" flipV="1">
            <a:off x="12192000" y="1905000"/>
            <a:ext cx="3276600" cy="3048000"/>
          </a:xfrm>
          <a:prstGeom prst="circularArrow">
            <a:avLst>
              <a:gd name="adj1" fmla="val 4413"/>
              <a:gd name="adj2" fmla="val 1114009"/>
              <a:gd name="adj3" fmla="val 20164050"/>
              <a:gd name="adj4" fmla="val 4435708"/>
              <a:gd name="adj5" fmla="val 17820"/>
            </a:avLst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32" dur="2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5" grpId="0" animBg="1"/>
      <p:bldP spid="15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1</a:t>
            </a:r>
            <a:r>
              <a:rPr lang="en-US" sz="7000" u="sng" baseline="30000" dirty="0" smtClean="0"/>
              <a:t>st</a:t>
            </a:r>
            <a:r>
              <a:rPr lang="en-US" sz="7000" u="sng" dirty="0" smtClean="0"/>
              <a:t> Iteration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1</a:t>
            </a:r>
            <a:r>
              <a:rPr lang="en-US" sz="3600" i="1" u="sng" baseline="30000" dirty="0" smtClean="0"/>
              <a:t>st</a:t>
            </a:r>
            <a:r>
              <a:rPr lang="en-US" sz="3600" i="1" u="sng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26200" y="609601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Things to Consider: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Minimize </a:t>
            </a:r>
            <a:r>
              <a:rPr lang="en-US" sz="3600" dirty="0" smtClean="0"/>
              <a:t>inherent </a:t>
            </a:r>
            <a:r>
              <a:rPr lang="en-US" sz="3600" dirty="0" smtClean="0"/>
              <a:t>torsion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Control wind drift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Control wind a</a:t>
            </a:r>
            <a:r>
              <a:rPr lang="en-US" sz="3600" dirty="0" smtClean="0"/>
              <a:t>cceleration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Strength and Constructability</a:t>
            </a:r>
            <a:endParaRPr lang="en-US" sz="3600" dirty="0" smtClean="0"/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Walls</a:t>
            </a:r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Beams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2nd &amp; 3rd Iterations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2nd &amp; 3rd Iterations</a:t>
            </a:r>
            <a:endParaRPr lang="en-US" sz="3600" i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2nd &amp; 3rd Iterations</a:t>
            </a:r>
            <a:endParaRPr lang="en-US" sz="3600" i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26200" y="609601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Key Points: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New Truss Configuration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No Belt trusses</a:t>
            </a:r>
          </a:p>
          <a:p>
            <a:pPr lvl="2">
              <a:buFont typeface="Arial" pitchFamily="34" charset="0"/>
              <a:buChar char="•"/>
              <a:tabLst>
                <a:tab pos="1150938" algn="l"/>
              </a:tabLst>
            </a:pPr>
            <a:r>
              <a:rPr lang="en-US" sz="3600" dirty="0" smtClean="0"/>
              <a:t> 4 Additional Outriggers   	spanning East - West</a:t>
            </a:r>
          </a:p>
          <a:p>
            <a:pPr lvl="1">
              <a:buFont typeface="Arial" pitchFamily="34" charset="0"/>
              <a:buChar char="•"/>
              <a:tabLst>
                <a:tab pos="742950" algn="l"/>
              </a:tabLst>
            </a:pPr>
            <a:r>
              <a:rPr lang="en-US" sz="3600" dirty="0" smtClean="0"/>
              <a:t> Increased Flange Length at 	Walls 4 &amp; 6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Increased wall thicknesses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2 – 7’ openings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2 – 10’ </a:t>
            </a:r>
            <a:r>
              <a:rPr lang="en-US" sz="3600" dirty="0" smtClean="0"/>
              <a:t>openings</a:t>
            </a:r>
            <a:endParaRPr lang="en-US" sz="3600" dirty="0" smtClean="0"/>
          </a:p>
        </p:txBody>
      </p:sp>
      <p:pic>
        <p:nvPicPr>
          <p:cNvPr id="11" name="Picture 10" descr="2nditeration copy.jpg"/>
          <p:cNvPicPr>
            <a:picLocks noChangeAspect="1"/>
          </p:cNvPicPr>
          <p:nvPr/>
        </p:nvPicPr>
        <p:blipFill>
          <a:blip r:embed="rId2" cstate="print"/>
          <a:srcRect l="10000" t="26667" r="11481" b="14444"/>
          <a:stretch>
            <a:fillRect/>
          </a:stretch>
        </p:blipFill>
        <p:spPr>
          <a:xfrm>
            <a:off x="9982200" y="1600200"/>
            <a:ext cx="7543800" cy="3771900"/>
          </a:xfrm>
          <a:prstGeom prst="rect">
            <a:avLst/>
          </a:prstGeom>
        </p:spPr>
      </p:pic>
      <p:pic>
        <p:nvPicPr>
          <p:cNvPr id="7" name="Picture 6" descr="Iteration2core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6650" y="1060450"/>
            <a:ext cx="7378700" cy="4737100"/>
          </a:xfrm>
          <a:prstGeom prst="rect">
            <a:avLst/>
          </a:prstGeom>
        </p:spPr>
      </p:pic>
      <p:pic>
        <p:nvPicPr>
          <p:cNvPr id="10" name="Picture 9" descr="iteration3core copy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6650" y="1066800"/>
            <a:ext cx="7378700" cy="4737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3.33333E-6 L -0.00139 0.26945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3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6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4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07407E-6 L 0 -0.20093 " pathEditMode="relative" rAng="0" ptsTypes="AA">
                                      <p:cBhvr>
                                        <p:cTn id="4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2</a:t>
            </a:r>
            <a:r>
              <a:rPr lang="en-US" sz="3600" i="1" u="sng" baseline="30000" dirty="0" smtClean="0"/>
              <a:t>nd</a:t>
            </a:r>
            <a:r>
              <a:rPr lang="en-US" sz="3600" i="1" u="sng" dirty="0" smtClean="0"/>
              <a:t> </a:t>
            </a:r>
            <a:r>
              <a:rPr lang="en-US" sz="3600" i="1" u="sng" dirty="0" smtClean="0"/>
              <a:t>&amp; 3</a:t>
            </a:r>
            <a:r>
              <a:rPr lang="en-US" sz="3600" i="1" u="sng" baseline="30000" dirty="0" smtClean="0"/>
              <a:t>rd</a:t>
            </a:r>
            <a:r>
              <a:rPr lang="en-US" sz="3600" i="1" u="sng" dirty="0" smtClean="0"/>
              <a:t> Iterations</a:t>
            </a:r>
            <a:endParaRPr lang="en-US" sz="3600" i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126200" y="609601"/>
            <a:ext cx="769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Results:</a:t>
            </a:r>
            <a:endParaRPr lang="en-US" sz="3600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Peak Acceleration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29 </a:t>
            </a:r>
            <a:r>
              <a:rPr lang="en-US" sz="3600" dirty="0" err="1" smtClean="0"/>
              <a:t>milli</a:t>
            </a:r>
            <a:r>
              <a:rPr lang="en-US" sz="3600" dirty="0" smtClean="0"/>
              <a:t>-g’s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Periods of Vibration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12.8% increase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Target 10%</a:t>
            </a:r>
            <a:endParaRPr lang="en-US" sz="3600" dirty="0" smtClean="0"/>
          </a:p>
          <a:p>
            <a:pPr lvl="1"/>
            <a:endParaRPr lang="en-US" sz="3600" dirty="0" smtClean="0"/>
          </a:p>
          <a:p>
            <a:endParaRPr lang="en-US" sz="3600" u="sng" dirty="0" smtClean="0"/>
          </a:p>
          <a:p>
            <a:endParaRPr lang="en-US" sz="3600" dirty="0" smtClean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065948" y="3436110"/>
            <a:ext cx="5393252" cy="1745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15600" y="1295400"/>
            <a:ext cx="6291013" cy="16835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2nd &amp; 3rd Iterations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2nd &amp; 3rd Iterations</a:t>
            </a:r>
            <a:endParaRPr lang="en-US" sz="3600" i="1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26200" y="609601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Things to Consider: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Minimize </a:t>
            </a:r>
            <a:r>
              <a:rPr lang="en-US" sz="3600" dirty="0" smtClean="0"/>
              <a:t>inherent </a:t>
            </a:r>
            <a:r>
              <a:rPr lang="en-US" sz="3600" dirty="0" smtClean="0"/>
              <a:t>torsion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Control wind drift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Control wind a</a:t>
            </a:r>
            <a:r>
              <a:rPr lang="en-US" sz="3600" dirty="0" smtClean="0"/>
              <a:t>cceleration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Strength and Constructability</a:t>
            </a:r>
            <a:endParaRPr lang="en-US" sz="3600" dirty="0" smtClean="0"/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Walls</a:t>
            </a:r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Beams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Final Design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Key Points: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Increased </a:t>
            </a:r>
            <a:r>
              <a:rPr lang="en-US" sz="3600" dirty="0" smtClean="0"/>
              <a:t>f</a:t>
            </a:r>
            <a:r>
              <a:rPr lang="en-US" sz="3600" dirty="0" smtClean="0"/>
              <a:t>lange thicknesses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2 – 7’ openings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2 – 10’ openings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1</a:t>
            </a:r>
            <a:r>
              <a:rPr lang="en-US" sz="3600" baseline="30000" dirty="0" smtClean="0"/>
              <a:t>st</a:t>
            </a:r>
            <a:r>
              <a:rPr lang="en-US" sz="3600" dirty="0" smtClean="0"/>
              <a:t> Iteration Truss Configuration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6 Outriggers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2 Belts</a:t>
            </a:r>
          </a:p>
          <a:p>
            <a:endParaRPr lang="en-US" sz="3600" u="sng" dirty="0" smtClean="0"/>
          </a:p>
          <a:p>
            <a:endParaRPr lang="en-US" sz="3600" dirty="0" smtClean="0"/>
          </a:p>
        </p:txBody>
      </p:sp>
      <p:pic>
        <p:nvPicPr>
          <p:cNvPr id="6" name="Picture 5" descr="iteration4core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026650" y="1060450"/>
            <a:ext cx="7378700" cy="4737100"/>
          </a:xfrm>
          <a:prstGeom prst="rect">
            <a:avLst/>
          </a:prstGeom>
        </p:spPr>
      </p:pic>
      <p:pic>
        <p:nvPicPr>
          <p:cNvPr id="7" name="Picture 6" descr="4thiteration copy.jpg"/>
          <p:cNvPicPr>
            <a:picLocks noChangeAspect="1"/>
          </p:cNvPicPr>
          <p:nvPr/>
        </p:nvPicPr>
        <p:blipFill>
          <a:blip r:embed="rId3" cstate="print"/>
          <a:srcRect l="9259" t="20000" r="10000" b="14444"/>
          <a:stretch>
            <a:fillRect/>
          </a:stretch>
        </p:blipFill>
        <p:spPr>
          <a:xfrm>
            <a:off x="10017071" y="1371600"/>
            <a:ext cx="7432729" cy="40232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00278 -0.2222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-1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2" dur="2000" fill="hold"/>
                                        <p:tgtEl>
                                          <p:spTgt spid="7"/>
                                        </p:tgtEl>
                                      </p:cBhvr>
                                      <p:by x="70000" y="70000"/>
                                    </p:animScale>
                                  </p:childTnLst>
                                </p:cTn>
                              </p:par>
                              <p:par>
                                <p:cTn id="33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5185E-6 2.96296E-6 L -0.00215 0.25115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" y="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pic>
        <p:nvPicPr>
          <p:cNvPr id="4" name="Picture 3" descr="300 North LaSalle Rendering_no border_ 4x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936479" y="0"/>
            <a:ext cx="3559042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9126200" y="609601"/>
            <a:ext cx="7315200" cy="66787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300 North La Salle</a:t>
            </a:r>
          </a:p>
          <a:p>
            <a:r>
              <a:rPr lang="en-US" sz="3000" dirty="0" smtClean="0"/>
              <a:t>Chicago, Illinois</a:t>
            </a:r>
          </a:p>
          <a:p>
            <a:endParaRPr lang="en-US" sz="2800" u="sng" dirty="0" smtClean="0"/>
          </a:p>
          <a:p>
            <a:r>
              <a:rPr lang="en-US" sz="2800" u="sng" dirty="0" smtClean="0"/>
              <a:t>Owner:</a:t>
            </a:r>
            <a:r>
              <a:rPr lang="en-US" sz="2800" dirty="0" smtClean="0"/>
              <a:t> Hines </a:t>
            </a:r>
          </a:p>
          <a:p>
            <a:r>
              <a:rPr lang="en-US" sz="2800" u="sng" dirty="0" smtClean="0"/>
              <a:t>Structural </a:t>
            </a:r>
            <a:r>
              <a:rPr lang="en-US" sz="2800" u="sng" dirty="0" err="1" smtClean="0"/>
              <a:t>Engr</a:t>
            </a:r>
            <a:r>
              <a:rPr lang="en-US" sz="2800" u="sng" dirty="0" smtClean="0"/>
              <a:t>:</a:t>
            </a:r>
            <a:r>
              <a:rPr lang="en-US" sz="2800" dirty="0" smtClean="0"/>
              <a:t> Magnusson </a:t>
            </a:r>
            <a:r>
              <a:rPr lang="en-US" sz="2800" dirty="0" err="1" smtClean="0"/>
              <a:t>Klemencic</a:t>
            </a:r>
            <a:r>
              <a:rPr lang="en-US" sz="2800" dirty="0" smtClean="0"/>
              <a:t> </a:t>
            </a:r>
            <a:r>
              <a:rPr lang="en-US" sz="2800" dirty="0" err="1" smtClean="0"/>
              <a:t>Assc</a:t>
            </a:r>
            <a:r>
              <a:rPr lang="en-US" sz="2800" dirty="0" smtClean="0"/>
              <a:t>.</a:t>
            </a:r>
          </a:p>
          <a:p>
            <a:r>
              <a:rPr lang="en-US" sz="2800" u="sng" dirty="0" smtClean="0"/>
              <a:t>Architect</a:t>
            </a:r>
            <a:r>
              <a:rPr lang="en-US" sz="2800" dirty="0" smtClean="0"/>
              <a:t>: Pickard Chilton Architects, Inc.</a:t>
            </a:r>
          </a:p>
          <a:p>
            <a:r>
              <a:rPr lang="en-US" sz="2800" u="sng" dirty="0" smtClean="0"/>
              <a:t>Construction Dates:</a:t>
            </a:r>
            <a:r>
              <a:rPr lang="en-US" sz="2800" dirty="0" smtClean="0"/>
              <a:t> June 2006-Feb. 2009</a:t>
            </a:r>
            <a:endParaRPr lang="en-US" sz="2800" u="sng" dirty="0" smtClean="0"/>
          </a:p>
          <a:p>
            <a:r>
              <a:rPr lang="en-US" sz="2800" u="sng" dirty="0" smtClean="0"/>
              <a:t>Height : </a:t>
            </a:r>
            <a:r>
              <a:rPr lang="en-US" sz="2800" dirty="0" smtClean="0"/>
              <a:t> 775 ft</a:t>
            </a:r>
          </a:p>
          <a:p>
            <a:r>
              <a:rPr lang="en-US" sz="2800" u="sng" dirty="0" smtClean="0"/>
              <a:t># of Stories:</a:t>
            </a:r>
            <a:r>
              <a:rPr lang="en-US" sz="2800" dirty="0" smtClean="0"/>
              <a:t> 57</a:t>
            </a:r>
          </a:p>
          <a:p>
            <a:r>
              <a:rPr lang="en-US" sz="2800" u="sng" dirty="0" smtClean="0"/>
              <a:t>Occupancy:</a:t>
            </a:r>
            <a:r>
              <a:rPr lang="en-US" sz="2800" dirty="0" smtClean="0"/>
              <a:t> Office / Retail</a:t>
            </a:r>
          </a:p>
          <a:p>
            <a:r>
              <a:rPr lang="en-US" sz="2800" u="sng" dirty="0" smtClean="0"/>
              <a:t>Size:</a:t>
            </a:r>
            <a:r>
              <a:rPr lang="en-US" sz="2800" dirty="0" smtClean="0"/>
              <a:t> 1.3 Million Square Feet</a:t>
            </a:r>
            <a:br>
              <a:rPr lang="en-US" sz="2800" dirty="0" smtClean="0"/>
            </a:br>
            <a:r>
              <a:rPr lang="en-US" sz="2800" dirty="0" smtClean="0"/>
              <a:t>	25,000 ft</a:t>
            </a:r>
            <a:r>
              <a:rPr lang="en-US" sz="2800" baseline="30000" dirty="0" smtClean="0"/>
              <a:t> 2 </a:t>
            </a:r>
            <a:r>
              <a:rPr lang="en-US" sz="2800" dirty="0" smtClean="0"/>
              <a:t> per floor</a:t>
            </a:r>
          </a:p>
          <a:p>
            <a:r>
              <a:rPr lang="en-US" sz="2800" u="sng" dirty="0" smtClean="0"/>
              <a:t>Cost:</a:t>
            </a:r>
            <a:r>
              <a:rPr lang="en-US" sz="2800" dirty="0" smtClean="0"/>
              <a:t> $230 </a:t>
            </a:r>
            <a:r>
              <a:rPr lang="en-US" sz="2800" dirty="0" smtClean="0"/>
              <a:t>Million - $177 / ft</a:t>
            </a:r>
            <a:r>
              <a:rPr lang="en-US" sz="2800" baseline="30000" dirty="0" smtClean="0"/>
              <a:t> 2 </a:t>
            </a:r>
            <a:endParaRPr lang="en-US" sz="2800" dirty="0" smtClean="0"/>
          </a:p>
          <a:p>
            <a:endParaRPr lang="en-US" sz="2800" u="sng" dirty="0" smtClean="0"/>
          </a:p>
          <a:p>
            <a:endParaRPr lang="en-US" sz="2800" dirty="0" smtClean="0"/>
          </a:p>
        </p:txBody>
      </p:sp>
      <p:pic>
        <p:nvPicPr>
          <p:cNvPr id="9" name="Picture 8" descr="300 North LaSalle Signature_4x4 cop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91452" y="0"/>
            <a:ext cx="6248748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19126200" y="609601"/>
            <a:ext cx="7696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Results:</a:t>
            </a:r>
            <a:endParaRPr lang="en-US" sz="3600" u="sng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Peak Acceleration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28 </a:t>
            </a:r>
            <a:r>
              <a:rPr lang="en-US" sz="3600" dirty="0" err="1" smtClean="0"/>
              <a:t>milli</a:t>
            </a:r>
            <a:r>
              <a:rPr lang="en-US" sz="3600" dirty="0" smtClean="0"/>
              <a:t>-g’s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Periods of Vibration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10</a:t>
            </a:r>
            <a:r>
              <a:rPr lang="en-US" sz="3600" dirty="0" smtClean="0"/>
              <a:t>% increase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Target 10%</a:t>
            </a:r>
            <a:endParaRPr lang="en-US" sz="3600" dirty="0" smtClean="0"/>
          </a:p>
          <a:p>
            <a:pPr lvl="1"/>
            <a:endParaRPr lang="en-US" sz="3600" dirty="0" smtClean="0"/>
          </a:p>
          <a:p>
            <a:endParaRPr lang="en-US" sz="3600" u="sng" dirty="0" smtClean="0"/>
          </a:p>
          <a:p>
            <a:endParaRPr lang="en-US" sz="3600" dirty="0" smtClean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287000" y="3048000"/>
            <a:ext cx="7148950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327329" y="1905000"/>
            <a:ext cx="7122471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Drift Analysis: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Wind Loads 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H / 400 Limit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Max drift @ Roof’ = 21.5”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Max allowable = 23.58”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Seismic Loads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0.020hsx 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 Well under limit </a:t>
            </a:r>
          </a:p>
          <a:p>
            <a:pPr lvl="1"/>
            <a:endParaRPr lang="en-US" sz="3600" dirty="0" smtClean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8438" t="18750" r="80000" b="7813"/>
          <a:stretch>
            <a:fillRect/>
          </a:stretch>
        </p:blipFill>
        <p:spPr bwMode="auto">
          <a:xfrm>
            <a:off x="9525000" y="612648"/>
            <a:ext cx="2158341" cy="54833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 cstate="print"/>
          <a:srcRect l="8125" t="25000" r="84063" b="11719"/>
          <a:stretch>
            <a:fillRect/>
          </a:stretch>
        </p:blipFill>
        <p:spPr bwMode="auto">
          <a:xfrm flipH="1">
            <a:off x="11963400" y="493777"/>
            <a:ext cx="1752600" cy="56784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>
            <a:off x="13792200" y="1219200"/>
            <a:ext cx="4354286" cy="1828800"/>
            <a:chOff x="609600" y="4800600"/>
            <a:chExt cx="3810000" cy="1600200"/>
          </a:xfrm>
        </p:grpSpPr>
        <p:sp>
          <p:nvSpPr>
            <p:cNvPr id="10" name="Rectangle 9"/>
            <p:cNvSpPr/>
            <p:nvPr/>
          </p:nvSpPr>
          <p:spPr>
            <a:xfrm>
              <a:off x="609600" y="4800600"/>
              <a:ext cx="3810000" cy="1600200"/>
            </a:xfrm>
            <a:prstGeom prst="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Picture 10"/>
            <p:cNvPicPr/>
            <p:nvPr/>
          </p:nvPicPr>
          <p:blipFill>
            <a:blip r:embed="rId4" cstate="print"/>
            <a:srcRect l="7482" t="1387" r="15562" b="77966"/>
            <a:stretch>
              <a:fillRect/>
            </a:stretch>
          </p:blipFill>
          <p:spPr bwMode="auto">
            <a:xfrm>
              <a:off x="609600" y="4800600"/>
              <a:ext cx="3795499" cy="1600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2" name="Picture 1"/>
          <p:cNvPicPr>
            <a:picLocks noChangeAspect="1" noChangeArrowheads="1"/>
          </p:cNvPicPr>
          <p:nvPr/>
        </p:nvPicPr>
        <p:blipFill>
          <a:blip r:embed="rId5" cstate="print"/>
          <a:srcRect l="7321" t="6303" r="7321"/>
          <a:stretch>
            <a:fillRect/>
          </a:stretch>
        </p:blipFill>
        <p:spPr bwMode="auto">
          <a:xfrm>
            <a:off x="13792200" y="3794800"/>
            <a:ext cx="4419600" cy="131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Reinforcement Design: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Shear </a:t>
            </a:r>
            <a:r>
              <a:rPr lang="en-US" sz="3600" dirty="0" smtClean="0"/>
              <a:t>Reinforcement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 </a:t>
            </a:r>
            <a:r>
              <a:rPr lang="en-US" sz="3600" dirty="0" smtClean="0"/>
              <a:t>Wind </a:t>
            </a:r>
            <a:r>
              <a:rPr lang="en-US" sz="3600" dirty="0" smtClean="0"/>
              <a:t>loads calculated from </a:t>
            </a:r>
            <a:r>
              <a:rPr lang="en-US" sz="3600" dirty="0" smtClean="0"/>
              <a:t>	ASCE 7-05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 </a:t>
            </a:r>
            <a:r>
              <a:rPr lang="en-US" sz="3600" dirty="0" smtClean="0"/>
              <a:t>Designed </a:t>
            </a:r>
            <a:r>
              <a:rPr lang="en-US" sz="3600" dirty="0" smtClean="0"/>
              <a:t>using ACI 318-08 </a:t>
            </a:r>
            <a:r>
              <a:rPr lang="en-US" sz="3600" dirty="0" smtClean="0"/>
              <a:t>	Chapter 11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 </a:t>
            </a:r>
            <a:r>
              <a:rPr lang="en-US" sz="3600" dirty="0" smtClean="0"/>
              <a:t>Reinforcement </a:t>
            </a:r>
            <a:r>
              <a:rPr lang="en-US" sz="3600" dirty="0" smtClean="0"/>
              <a:t>ratio : 0.25% </a:t>
            </a:r>
          </a:p>
          <a:p>
            <a:pPr lvl="1">
              <a:tabLst>
                <a:tab pos="703263" algn="l"/>
              </a:tabLst>
            </a:pPr>
            <a:endParaRPr lang="en-US" sz="3600" dirty="0" smtClean="0"/>
          </a:p>
        </p:txBody>
      </p:sp>
      <p:sp>
        <p:nvSpPr>
          <p:cNvPr id="15" name="Rectangle 14"/>
          <p:cNvSpPr/>
          <p:nvPr/>
        </p:nvSpPr>
        <p:spPr>
          <a:xfrm>
            <a:off x="13487400" y="685800"/>
            <a:ext cx="4191000" cy="236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2" cstate="print"/>
          <a:srcRect l="10757" t="5525" r="11009" b="6381"/>
          <a:stretch>
            <a:fillRect/>
          </a:stretch>
        </p:blipFill>
        <p:spPr bwMode="auto">
          <a:xfrm>
            <a:off x="13487400" y="762000"/>
            <a:ext cx="4229100" cy="2270125"/>
          </a:xfrm>
          <a:prstGeom prst="rect">
            <a:avLst/>
          </a:prstGeom>
          <a:noFill/>
        </p:spPr>
      </p:pic>
      <p:sp>
        <p:nvSpPr>
          <p:cNvPr id="16" name="Rectangle 15"/>
          <p:cNvSpPr/>
          <p:nvPr/>
        </p:nvSpPr>
        <p:spPr>
          <a:xfrm>
            <a:off x="13411200" y="3352800"/>
            <a:ext cx="4267200" cy="23622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3" cstate="print"/>
          <a:srcRect l="9500" t="5095" r="10306" b="6052"/>
          <a:stretch>
            <a:fillRect/>
          </a:stretch>
        </p:blipFill>
        <p:spPr bwMode="auto">
          <a:xfrm>
            <a:off x="13373100" y="3352800"/>
            <a:ext cx="4352411" cy="2438399"/>
          </a:xfrm>
          <a:prstGeom prst="rect">
            <a:avLst/>
          </a:prstGeom>
          <a:noFill/>
        </p:spPr>
      </p:pic>
      <p:sp>
        <p:nvSpPr>
          <p:cNvPr id="10" name="Rectangle 9"/>
          <p:cNvSpPr/>
          <p:nvPr/>
        </p:nvSpPr>
        <p:spPr>
          <a:xfrm>
            <a:off x="10134600" y="1143000"/>
            <a:ext cx="2514600" cy="434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/>
          <p:cNvSpPr txBox="1"/>
          <p:nvPr/>
        </p:nvSpPr>
        <p:spPr>
          <a:xfrm>
            <a:off x="9601200" y="5969913"/>
            <a:ext cx="38100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Shear Reinforcement</a:t>
            </a:r>
            <a:endParaRPr lang="en-US" dirty="0"/>
          </a:p>
        </p:txBody>
      </p:sp>
      <p:grpSp>
        <p:nvGrpSpPr>
          <p:cNvPr id="35" name="Group 34"/>
          <p:cNvGrpSpPr/>
          <p:nvPr/>
        </p:nvGrpSpPr>
        <p:grpSpPr>
          <a:xfrm>
            <a:off x="10134600" y="1371600"/>
            <a:ext cx="2400182" cy="3581400"/>
            <a:chOff x="10134600" y="1371600"/>
            <a:chExt cx="2400182" cy="3581400"/>
          </a:xfrm>
        </p:grpSpPr>
        <p:pic>
          <p:nvPicPr>
            <p:cNvPr id="17" name="Picture 16" descr="Pier4level39.jpg"/>
            <p:cNvPicPr>
              <a:picLocks noChangeAspect="1"/>
            </p:cNvPicPr>
            <p:nvPr/>
          </p:nvPicPr>
          <p:blipFill>
            <a:blip r:embed="rId4" cstate="print"/>
            <a:srcRect l="19294" r="20066"/>
            <a:stretch>
              <a:fillRect/>
            </a:stretch>
          </p:blipFill>
          <p:spPr>
            <a:xfrm rot="16200000">
              <a:off x="9658291" y="2000309"/>
              <a:ext cx="3352800" cy="2400182"/>
            </a:xfrm>
            <a:prstGeom prst="rect">
              <a:avLst/>
            </a:prstGeom>
          </p:spPr>
        </p:pic>
        <p:cxnSp>
          <p:nvCxnSpPr>
            <p:cNvPr id="20" name="Straight Connector 19"/>
            <p:cNvCxnSpPr>
              <a:stCxn id="17" idx="3"/>
            </p:cNvCxnSpPr>
            <p:nvPr/>
          </p:nvCxnSpPr>
          <p:spPr>
            <a:xfrm rot="16200000" flipV="1">
              <a:off x="11001346" y="1190654"/>
              <a:ext cx="0" cy="6666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>
              <a:stCxn id="17" idx="3"/>
            </p:cNvCxnSpPr>
            <p:nvPr/>
          </p:nvCxnSpPr>
          <p:spPr>
            <a:xfrm rot="5400000" flipH="1" flipV="1">
              <a:off x="11306145" y="1400146"/>
              <a:ext cx="152400" cy="953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rot="5400000">
              <a:off x="11315700" y="1485900"/>
              <a:ext cx="2286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/>
            <p:nvPr/>
          </p:nvCxnSpPr>
          <p:spPr>
            <a:xfrm rot="5400000" flipH="1" flipV="1">
              <a:off x="11430000" y="1524000"/>
              <a:ext cx="7620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>
              <a:off x="11506200" y="1524000"/>
              <a:ext cx="76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/>
            <p:nvPr/>
          </p:nvCxnSpPr>
          <p:spPr>
            <a:xfrm rot="16200000" flipV="1">
              <a:off x="11001346" y="4543454"/>
              <a:ext cx="0" cy="666691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rot="5400000" flipH="1" flipV="1">
              <a:off x="11306145" y="4752946"/>
              <a:ext cx="152400" cy="95309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 rot="5400000">
              <a:off x="11315700" y="4838700"/>
              <a:ext cx="2286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rot="5400000" flipH="1" flipV="1">
              <a:off x="11430000" y="4876800"/>
              <a:ext cx="76200" cy="7620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11506200" y="4876800"/>
              <a:ext cx="762000" cy="0"/>
            </a:xfrm>
            <a:prstGeom prst="line">
              <a:avLst/>
            </a:prstGeom>
            <a:ln>
              <a:solidFill>
                <a:schemeClr val="bg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Reinforcement Design: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Flexural Reinforcement</a:t>
            </a:r>
          </a:p>
          <a:p>
            <a:pPr lvl="2">
              <a:buFont typeface="Arial" pitchFamily="34" charset="0"/>
              <a:buChar char="•"/>
              <a:tabLst>
                <a:tab pos="1090613" algn="l"/>
              </a:tabLst>
            </a:pPr>
            <a:r>
              <a:rPr lang="en-US" sz="3600" dirty="0" smtClean="0"/>
              <a:t>Design moments from </a:t>
            </a:r>
            <a:r>
              <a:rPr lang="en-US" sz="3600" dirty="0" smtClean="0"/>
              <a:t>	ETABS </a:t>
            </a:r>
            <a:r>
              <a:rPr lang="en-US" sz="3600" dirty="0" smtClean="0"/>
              <a:t>output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/>
              <a:t>As = (M</a:t>
            </a:r>
            <a:r>
              <a:rPr lang="en-US" sz="3600" baseline="-25000" dirty="0" smtClean="0"/>
              <a:t>W</a:t>
            </a:r>
            <a:r>
              <a:rPr lang="en-US" sz="3600" dirty="0" smtClean="0"/>
              <a:t>/</a:t>
            </a:r>
            <a:r>
              <a:rPr lang="en-US" sz="3600" dirty="0" err="1" smtClean="0"/>
              <a:t>jd</a:t>
            </a:r>
            <a:r>
              <a:rPr lang="en-US" sz="3600" dirty="0" smtClean="0"/>
              <a:t>-P</a:t>
            </a:r>
            <a:r>
              <a:rPr lang="en-US" sz="3600" baseline="-25000" dirty="0" smtClean="0"/>
              <a:t>D</a:t>
            </a:r>
            <a:r>
              <a:rPr lang="en-US" sz="3600" dirty="0" smtClean="0"/>
              <a:t>) / (</a:t>
            </a:r>
            <a:r>
              <a:rPr lang="en-US" sz="3600" dirty="0" smtClean="0">
                <a:latin typeface="GreekC"/>
                <a:cs typeface="GreekC"/>
              </a:rPr>
              <a:t>∅</a:t>
            </a:r>
            <a:r>
              <a:rPr lang="en-US" sz="3600" dirty="0" err="1" smtClean="0">
                <a:cs typeface="GreekC"/>
              </a:rPr>
              <a:t>fy</a:t>
            </a:r>
            <a:r>
              <a:rPr lang="en-US" sz="3600" dirty="0" smtClean="0">
                <a:cs typeface="GreekC"/>
              </a:rPr>
              <a:t>)</a:t>
            </a:r>
          </a:p>
          <a:p>
            <a:pPr lvl="2">
              <a:buFont typeface="Arial" pitchFamily="34" charset="0"/>
              <a:buChar char="•"/>
            </a:pPr>
            <a:r>
              <a:rPr lang="en-US" sz="3600" dirty="0" smtClean="0">
                <a:cs typeface="GreekC"/>
              </a:rPr>
              <a:t>Checked with </a:t>
            </a:r>
            <a:r>
              <a:rPr lang="en-US" sz="3600" dirty="0" err="1" smtClean="0">
                <a:cs typeface="GreekC"/>
              </a:rPr>
              <a:t>PCAColumn</a:t>
            </a:r>
            <a:endParaRPr lang="en-US" sz="3600" dirty="0" smtClean="0">
              <a:cs typeface="GreekC"/>
            </a:endParaRPr>
          </a:p>
          <a:p>
            <a:pPr lvl="2">
              <a:buFont typeface="Arial" pitchFamily="34" charset="0"/>
              <a:buChar char="•"/>
            </a:pPr>
            <a:r>
              <a:rPr lang="en-US" sz="3600" dirty="0" smtClean="0">
                <a:cs typeface="GreekC"/>
              </a:rPr>
              <a:t>Max rho = 2%</a:t>
            </a:r>
          </a:p>
          <a:p>
            <a:pPr lvl="2">
              <a:buFont typeface="Arial" pitchFamily="34" charset="0"/>
              <a:buChar char="•"/>
              <a:tabLst>
                <a:tab pos="1090613" algn="l"/>
              </a:tabLst>
            </a:pPr>
            <a:r>
              <a:rPr lang="en-US" sz="3600" dirty="0" smtClean="0">
                <a:cs typeface="GreekC"/>
              </a:rPr>
              <a:t>Additional flexural </a:t>
            </a:r>
            <a:r>
              <a:rPr lang="en-US" sz="3600" dirty="0" smtClean="0">
                <a:cs typeface="GreekC"/>
              </a:rPr>
              <a:t>	</a:t>
            </a:r>
            <a:r>
              <a:rPr lang="en-US" sz="3600" dirty="0" smtClean="0">
                <a:cs typeface="GreekC"/>
              </a:rPr>
              <a:t>reinforcement </a:t>
            </a:r>
            <a:r>
              <a:rPr lang="en-US" sz="3600" dirty="0" err="1" smtClean="0">
                <a:cs typeface="GreekC"/>
              </a:rPr>
              <a:t>req’d</a:t>
            </a:r>
            <a:endParaRPr lang="en-US" sz="3600" dirty="0" smtClean="0">
              <a:cs typeface="GreekC"/>
            </a:endParaRPr>
          </a:p>
          <a:p>
            <a:pPr lvl="2">
              <a:tabLst>
                <a:tab pos="1090613" algn="l"/>
              </a:tabLst>
            </a:pPr>
            <a:r>
              <a:rPr lang="en-US" sz="3600" dirty="0" smtClean="0">
                <a:cs typeface="GreekC"/>
              </a:rPr>
              <a:t>	</a:t>
            </a:r>
            <a:r>
              <a:rPr lang="en-US" sz="3600" dirty="0" smtClean="0">
                <a:cs typeface="GreekC"/>
              </a:rPr>
              <a:t>Lower </a:t>
            </a:r>
            <a:r>
              <a:rPr lang="en-US" sz="3600" dirty="0" smtClean="0">
                <a:cs typeface="GreekC"/>
              </a:rPr>
              <a:t>Level 1 – Level 11</a:t>
            </a:r>
            <a:endParaRPr lang="en-US" sz="3600" dirty="0" smtClean="0"/>
          </a:p>
          <a:p>
            <a:pPr lvl="1"/>
            <a:endParaRPr lang="en-US" sz="3600" dirty="0" smtClean="0"/>
          </a:p>
        </p:txBody>
      </p:sp>
      <p:pic>
        <p:nvPicPr>
          <p:cNvPr id="10" name="Picture 2" descr="Pier4lowerlevel copy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134600" y="331485"/>
            <a:ext cx="2362200" cy="5459715"/>
          </a:xfrm>
          <a:prstGeom prst="rect">
            <a:avLst/>
          </a:prstGeom>
          <a:noFill/>
        </p:spPr>
      </p:pic>
      <p:sp>
        <p:nvSpPr>
          <p:cNvPr id="18" name="Rectangle 17"/>
          <p:cNvSpPr/>
          <p:nvPr/>
        </p:nvSpPr>
        <p:spPr>
          <a:xfrm>
            <a:off x="13106400" y="2514600"/>
            <a:ext cx="4800600" cy="11430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3" cstate="print"/>
          <a:srcRect l="8507" t="10414" r="8989" b="10501"/>
          <a:stretch>
            <a:fillRect/>
          </a:stretch>
        </p:blipFill>
        <p:spPr bwMode="auto">
          <a:xfrm>
            <a:off x="13106400" y="2514600"/>
            <a:ext cx="4895850" cy="1152525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677400" y="5969913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Level 1 of  Pier 6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Reinforcement Design: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  <a:tabLst>
                <a:tab pos="633413" algn="l"/>
              </a:tabLst>
            </a:pPr>
            <a:r>
              <a:rPr lang="en-US" sz="3600" dirty="0" smtClean="0"/>
              <a:t>Boundary </a:t>
            </a:r>
            <a:r>
              <a:rPr lang="en-US" sz="3600" dirty="0" smtClean="0"/>
              <a:t>Elements</a:t>
            </a:r>
          </a:p>
          <a:p>
            <a:pPr lvl="1">
              <a:buFont typeface="Arial" pitchFamily="34" charset="0"/>
              <a:buChar char="•"/>
              <a:tabLst>
                <a:tab pos="633413" algn="l"/>
              </a:tabLst>
            </a:pPr>
            <a:r>
              <a:rPr lang="en-US" sz="3600" dirty="0" smtClean="0"/>
              <a:t>Control </a:t>
            </a:r>
            <a:r>
              <a:rPr lang="en-US" sz="3600" dirty="0" smtClean="0"/>
              <a:t>buckling of longitudinal </a:t>
            </a:r>
            <a:r>
              <a:rPr lang="en-US" sz="3600" dirty="0" smtClean="0"/>
              <a:t>	reinforcement</a:t>
            </a:r>
          </a:p>
          <a:p>
            <a:pPr lvl="1">
              <a:buFont typeface="Arial" pitchFamily="34" charset="0"/>
              <a:buChar char="•"/>
              <a:tabLst>
                <a:tab pos="633413" algn="l"/>
              </a:tabLst>
            </a:pPr>
            <a:r>
              <a:rPr lang="en-US" sz="3600" dirty="0" smtClean="0"/>
              <a:t>14</a:t>
            </a:r>
            <a:r>
              <a:rPr lang="en-US" sz="3600" dirty="0" smtClean="0"/>
              <a:t>” max horizontal </a:t>
            </a:r>
            <a:r>
              <a:rPr lang="en-US" sz="3600" dirty="0" smtClean="0"/>
              <a:t>spacing</a:t>
            </a:r>
          </a:p>
          <a:p>
            <a:pPr lvl="1">
              <a:buFont typeface="Arial" pitchFamily="34" charset="0"/>
              <a:buChar char="•"/>
              <a:tabLst>
                <a:tab pos="633413" algn="l"/>
              </a:tabLst>
            </a:pPr>
            <a:r>
              <a:rPr lang="en-US" sz="3600" dirty="0" smtClean="0"/>
              <a:t>8</a:t>
            </a:r>
            <a:r>
              <a:rPr lang="en-US" sz="3600" dirty="0" smtClean="0"/>
              <a:t>” max vertical </a:t>
            </a:r>
            <a:r>
              <a:rPr lang="en-US" sz="3600" dirty="0" smtClean="0"/>
              <a:t>spacing</a:t>
            </a:r>
          </a:p>
          <a:p>
            <a:pPr lvl="1">
              <a:buFont typeface="Arial" pitchFamily="34" charset="0"/>
              <a:buChar char="•"/>
              <a:tabLst>
                <a:tab pos="633413" algn="l"/>
              </a:tabLst>
            </a:pPr>
            <a:r>
              <a:rPr lang="en-US" sz="3600" dirty="0" smtClean="0"/>
              <a:t>U-stirrups </a:t>
            </a:r>
            <a:r>
              <a:rPr lang="en-US" sz="3600" dirty="0" smtClean="0"/>
              <a:t>per horizontal shear </a:t>
            </a:r>
            <a:r>
              <a:rPr lang="en-US" sz="3600" dirty="0" smtClean="0"/>
              <a:t>	reinforcement</a:t>
            </a:r>
            <a:endParaRPr lang="en-US" sz="3600" dirty="0" smtClean="0"/>
          </a:p>
          <a:p>
            <a:pPr lvl="1"/>
            <a:endParaRPr lang="en-US" sz="3600" dirty="0" smtClean="0"/>
          </a:p>
        </p:txBody>
      </p:sp>
      <p:pic>
        <p:nvPicPr>
          <p:cNvPr id="13" name="Picture 2" descr="BEtip copy"/>
          <p:cNvPicPr>
            <a:picLocks noChangeAspect="1" noChangeArrowheads="1"/>
          </p:cNvPicPr>
          <p:nvPr/>
        </p:nvPicPr>
        <p:blipFill>
          <a:blip r:embed="rId2" cstate="print"/>
          <a:srcRect l="4169" t="28827" r="5260" b="30502"/>
          <a:stretch>
            <a:fillRect/>
          </a:stretch>
        </p:blipFill>
        <p:spPr bwMode="auto">
          <a:xfrm>
            <a:off x="13258800" y="838200"/>
            <a:ext cx="4343400" cy="1555750"/>
          </a:xfrm>
          <a:prstGeom prst="rect">
            <a:avLst/>
          </a:prstGeom>
          <a:noFill/>
        </p:spPr>
      </p:pic>
      <p:pic>
        <p:nvPicPr>
          <p:cNvPr id="14" name="Picture 3" descr="bemid copy"/>
          <p:cNvPicPr>
            <a:picLocks noChangeAspect="1" noChangeArrowheads="1"/>
          </p:cNvPicPr>
          <p:nvPr/>
        </p:nvPicPr>
        <p:blipFill>
          <a:blip r:embed="rId3" cstate="print"/>
          <a:srcRect t="11111" b="14815"/>
          <a:stretch>
            <a:fillRect/>
          </a:stretch>
        </p:blipFill>
        <p:spPr bwMode="auto">
          <a:xfrm>
            <a:off x="13716000" y="3276600"/>
            <a:ext cx="3280410" cy="2429933"/>
          </a:xfrm>
          <a:prstGeom prst="rect">
            <a:avLst/>
          </a:prstGeom>
          <a:noFill/>
        </p:spPr>
      </p:pic>
      <p:pic>
        <p:nvPicPr>
          <p:cNvPr id="15" name="Picture 2" descr="Pier4lowerlevel copy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9982200" y="407685"/>
            <a:ext cx="2362200" cy="5459715"/>
          </a:xfrm>
          <a:prstGeom prst="rect">
            <a:avLst/>
          </a:prstGeom>
          <a:noFill/>
        </p:spPr>
      </p:pic>
      <p:sp>
        <p:nvSpPr>
          <p:cNvPr id="16" name="TextBox 15"/>
          <p:cNvSpPr txBox="1"/>
          <p:nvPr/>
        </p:nvSpPr>
        <p:spPr>
          <a:xfrm>
            <a:off x="9525000" y="5943600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Lower Level 1 of  Pier 6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14173200" y="2514600"/>
            <a:ext cx="3581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Flange at Openings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3563600" y="5867400"/>
            <a:ext cx="4038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Web and Flange Intersection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50167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Reinforcement Design: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Coupling Beam:</a:t>
            </a:r>
          </a:p>
          <a:p>
            <a:pPr lvl="2">
              <a:buFont typeface="Arial" pitchFamily="34" charset="0"/>
              <a:buChar char="•"/>
              <a:tabLst>
                <a:tab pos="1090613" algn="l"/>
              </a:tabLst>
            </a:pPr>
            <a:r>
              <a:rPr lang="en-US" sz="3600" dirty="0" smtClean="0"/>
              <a:t>20% shear reduction from </a:t>
            </a:r>
            <a:r>
              <a:rPr lang="en-US" sz="3600" dirty="0" smtClean="0"/>
              <a:t>	grouping</a:t>
            </a:r>
            <a:endParaRPr lang="en-US" sz="3600" dirty="0" smtClean="0">
              <a:cs typeface="GreekC"/>
            </a:endParaRPr>
          </a:p>
          <a:p>
            <a:pPr lvl="2">
              <a:buFont typeface="Arial" pitchFamily="34" charset="0"/>
              <a:buChar char="•"/>
            </a:pPr>
            <a:r>
              <a:rPr lang="en-US" sz="3600" dirty="0" smtClean="0">
                <a:cs typeface="GreekC"/>
              </a:rPr>
              <a:t>Designed to </a:t>
            </a:r>
            <a:r>
              <a:rPr lang="en-US" sz="3600" dirty="0" smtClean="0">
                <a:cs typeface="GreekC"/>
              </a:rPr>
              <a:t>yield</a:t>
            </a:r>
            <a:r>
              <a:rPr lang="en-US" sz="3600" dirty="0" smtClean="0">
                <a:cs typeface="GreekC"/>
              </a:rPr>
              <a:t> </a:t>
            </a:r>
            <a:r>
              <a:rPr lang="en-US" sz="3600" dirty="0" smtClean="0">
                <a:cs typeface="GreekC"/>
              </a:rPr>
              <a:t>in </a:t>
            </a:r>
            <a:r>
              <a:rPr lang="en-US" sz="3600" dirty="0" smtClean="0">
                <a:cs typeface="GreekC"/>
              </a:rPr>
              <a:t>flexure</a:t>
            </a:r>
            <a:endParaRPr lang="en-US" sz="3600" dirty="0" smtClean="0">
              <a:cs typeface="GreekC"/>
            </a:endParaRPr>
          </a:p>
          <a:p>
            <a:pPr lvl="1"/>
            <a:endParaRPr lang="en-US" sz="3600" dirty="0" smtClean="0"/>
          </a:p>
        </p:txBody>
      </p:sp>
      <p:pic>
        <p:nvPicPr>
          <p:cNvPr id="8" name="Picture 2" descr="groupabeam"/>
          <p:cNvPicPr>
            <a:picLocks noChangeAspect="1" noChangeArrowheads="1"/>
          </p:cNvPicPr>
          <p:nvPr/>
        </p:nvPicPr>
        <p:blipFill>
          <a:blip r:embed="rId2" cstate="print"/>
          <a:srcRect b="21312"/>
          <a:stretch>
            <a:fillRect/>
          </a:stretch>
        </p:blipFill>
        <p:spPr bwMode="auto">
          <a:xfrm>
            <a:off x="9753600" y="3505200"/>
            <a:ext cx="3255981" cy="2562578"/>
          </a:xfrm>
          <a:prstGeom prst="rect">
            <a:avLst/>
          </a:prstGeom>
          <a:noFill/>
        </p:spPr>
      </p:pic>
      <p:pic>
        <p:nvPicPr>
          <p:cNvPr id="10" name="Picture 3" descr="couptypeb copy"/>
          <p:cNvPicPr>
            <a:picLocks noChangeAspect="1" noChangeArrowheads="1"/>
          </p:cNvPicPr>
          <p:nvPr/>
        </p:nvPicPr>
        <p:blipFill>
          <a:blip r:embed="rId3" cstate="print"/>
          <a:srcRect t="5624" b="5385"/>
          <a:stretch>
            <a:fillRect/>
          </a:stretch>
        </p:blipFill>
        <p:spPr bwMode="auto">
          <a:xfrm>
            <a:off x="14478000" y="3429000"/>
            <a:ext cx="3048000" cy="2651403"/>
          </a:xfrm>
          <a:prstGeom prst="rect">
            <a:avLst/>
          </a:prstGeom>
          <a:noFill/>
        </p:spPr>
      </p:pic>
      <p:pic>
        <p:nvPicPr>
          <p:cNvPr id="11" name="Picture 4" descr="coupelev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87200" y="381000"/>
            <a:ext cx="3276600" cy="2656822"/>
          </a:xfrm>
          <a:prstGeom prst="rect">
            <a:avLst/>
          </a:prstGeom>
          <a:noFill/>
        </p:spPr>
      </p:pic>
      <p:sp>
        <p:nvSpPr>
          <p:cNvPr id="12" name="TextBox 11"/>
          <p:cNvSpPr txBox="1"/>
          <p:nvPr/>
        </p:nvSpPr>
        <p:spPr>
          <a:xfrm>
            <a:off x="9372600" y="6096000"/>
            <a:ext cx="44958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A – Level 43 - Level 55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14173200" y="6122313"/>
            <a:ext cx="39624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Group B – Level 9 - Level 39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11963400" y="2971800"/>
            <a:ext cx="3276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Typical Beam Elevation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Final Design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i="1" u="sng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5" name="TextBox 4"/>
          <p:cNvSpPr txBox="1"/>
          <p:nvPr/>
        </p:nvSpPr>
        <p:spPr>
          <a:xfrm>
            <a:off x="19126200" y="609601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Things to Consider: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Minimize </a:t>
            </a:r>
            <a:r>
              <a:rPr lang="en-US" sz="3600" dirty="0" smtClean="0"/>
              <a:t>inherent </a:t>
            </a:r>
            <a:r>
              <a:rPr lang="en-US" sz="3600" dirty="0" smtClean="0"/>
              <a:t>torsion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Control wind drift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Control wind a</a:t>
            </a:r>
            <a:r>
              <a:rPr lang="en-US" sz="3600" dirty="0" smtClean="0"/>
              <a:t>cceleration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Strength and Constructability</a:t>
            </a:r>
            <a:endParaRPr lang="en-US" sz="3600" dirty="0" smtClean="0"/>
          </a:p>
          <a:p>
            <a:pPr lvl="2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Walls</a:t>
            </a:r>
          </a:p>
          <a:p>
            <a:pPr lvl="2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Beams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082616" y="2133600"/>
            <a:ext cx="93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Architectural Impact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Key Changes: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 Core length reduced from 120’ </a:t>
            </a:r>
            <a:r>
              <a:rPr lang="en-US" sz="3600" dirty="0" smtClean="0"/>
              <a:t>	to </a:t>
            </a:r>
            <a:r>
              <a:rPr lang="en-US" sz="3600" dirty="0" smtClean="0"/>
              <a:t>80’</a:t>
            </a:r>
            <a:endParaRPr lang="en-US" sz="3600" dirty="0" smtClean="0">
              <a:cs typeface="GreekC"/>
            </a:endParaRP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Re-allocation of elevator bays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</a:t>
            </a:r>
            <a:r>
              <a:rPr lang="en-US" sz="3600" dirty="0" smtClean="0">
                <a:cs typeface="GreekC"/>
              </a:rPr>
              <a:t>900 </a:t>
            </a:r>
            <a:r>
              <a:rPr lang="en-US" sz="3600" dirty="0" err="1" smtClean="0">
                <a:cs typeface="GreekC"/>
              </a:rPr>
              <a:t>sq.ft</a:t>
            </a:r>
            <a:r>
              <a:rPr lang="en-US" sz="3600" dirty="0" smtClean="0">
                <a:cs typeface="GreekC"/>
              </a:rPr>
              <a:t> open floor space </a:t>
            </a:r>
            <a:r>
              <a:rPr lang="en-US" sz="3600" dirty="0" smtClean="0">
                <a:cs typeface="GreekC"/>
              </a:rPr>
              <a:t>	gained </a:t>
            </a:r>
            <a:r>
              <a:rPr lang="en-US" sz="3600" dirty="0" smtClean="0">
                <a:cs typeface="GreekC"/>
              </a:rPr>
              <a:t>Level 29 – Level 40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Shaft </a:t>
            </a:r>
            <a:r>
              <a:rPr lang="en-US" sz="3600" dirty="0" smtClean="0">
                <a:cs typeface="GreekC"/>
              </a:rPr>
              <a:t>walls replaced with 2-hr </a:t>
            </a:r>
            <a:r>
              <a:rPr lang="en-US" sz="3600" dirty="0" smtClean="0">
                <a:cs typeface="GreekC"/>
              </a:rPr>
              <a:t>	fire-rated </a:t>
            </a:r>
            <a:r>
              <a:rPr lang="en-US" sz="3600" dirty="0" smtClean="0">
                <a:cs typeface="GreekC"/>
              </a:rPr>
              <a:t>US Gypsum wall </a:t>
            </a:r>
            <a:r>
              <a:rPr lang="en-US" sz="3600" dirty="0" smtClean="0">
                <a:cs typeface="GreekC"/>
              </a:rPr>
              <a:t>	assemblies</a:t>
            </a:r>
            <a:endParaRPr lang="en-US" sz="3600" dirty="0" smtClean="0">
              <a:cs typeface="GreekC"/>
            </a:endParaRPr>
          </a:p>
          <a:p>
            <a:pPr lvl="1"/>
            <a:endParaRPr lang="en-US" sz="3600" dirty="0" smtClean="0"/>
          </a:p>
        </p:txBody>
      </p:sp>
      <p:pic>
        <p:nvPicPr>
          <p:cNvPr id="14" name="Picture 2" descr="ll1orig copy"/>
          <p:cNvPicPr>
            <a:picLocks noChangeAspect="1" noChangeArrowheads="1"/>
          </p:cNvPicPr>
          <p:nvPr/>
        </p:nvPicPr>
        <p:blipFill>
          <a:blip r:embed="rId2" cstate="print"/>
          <a:srcRect t="7692" b="15384"/>
          <a:stretch>
            <a:fillRect/>
          </a:stretch>
        </p:blipFill>
        <p:spPr bwMode="auto">
          <a:xfrm>
            <a:off x="10439401" y="1272044"/>
            <a:ext cx="5791199" cy="4453996"/>
          </a:xfrm>
          <a:prstGeom prst="rect">
            <a:avLst/>
          </a:prstGeom>
          <a:noFill/>
        </p:spPr>
      </p:pic>
      <p:pic>
        <p:nvPicPr>
          <p:cNvPr id="15" name="Picture 3" descr="ll1 copy"/>
          <p:cNvPicPr>
            <a:picLocks noChangeAspect="1" noChangeArrowheads="1"/>
          </p:cNvPicPr>
          <p:nvPr/>
        </p:nvPicPr>
        <p:blipFill>
          <a:blip r:embed="rId3" cstate="print"/>
          <a:srcRect t="8333" b="14746"/>
          <a:stretch>
            <a:fillRect/>
          </a:stretch>
        </p:blipFill>
        <p:spPr bwMode="auto">
          <a:xfrm>
            <a:off x="10363201" y="1169280"/>
            <a:ext cx="6019038" cy="4632959"/>
          </a:xfrm>
          <a:prstGeom prst="rect">
            <a:avLst/>
          </a:prstGeom>
          <a:noFill/>
        </p:spPr>
      </p:pic>
      <p:pic>
        <p:nvPicPr>
          <p:cNvPr id="18" name="Picture 4" descr="lvl28 copy"/>
          <p:cNvPicPr>
            <a:picLocks noChangeAspect="1" noChangeArrowheads="1"/>
          </p:cNvPicPr>
          <p:nvPr/>
        </p:nvPicPr>
        <p:blipFill>
          <a:blip r:embed="rId4" cstate="print"/>
          <a:srcRect t="8922" b="15242"/>
          <a:stretch>
            <a:fillRect/>
          </a:stretch>
        </p:blipFill>
        <p:spPr bwMode="auto">
          <a:xfrm>
            <a:off x="10287001" y="1189600"/>
            <a:ext cx="6139542" cy="4536439"/>
          </a:xfrm>
          <a:prstGeom prst="rect">
            <a:avLst/>
          </a:prstGeom>
          <a:noFill/>
        </p:spPr>
      </p:pic>
      <p:pic>
        <p:nvPicPr>
          <p:cNvPr id="19" name="Picture 5" descr="lvl38 copy"/>
          <p:cNvPicPr>
            <a:picLocks noChangeAspect="1" noChangeArrowheads="1"/>
          </p:cNvPicPr>
          <p:nvPr/>
        </p:nvPicPr>
        <p:blipFill>
          <a:blip r:embed="rId5" cstate="print"/>
          <a:srcRect t="6786" b="14642"/>
          <a:stretch>
            <a:fillRect/>
          </a:stretch>
        </p:blipFill>
        <p:spPr bwMode="auto">
          <a:xfrm>
            <a:off x="10287000" y="1066800"/>
            <a:ext cx="6177279" cy="4735439"/>
          </a:xfrm>
          <a:prstGeom prst="rect">
            <a:avLst/>
          </a:prstGeom>
          <a:noFill/>
        </p:spPr>
      </p:pic>
      <p:pic>
        <p:nvPicPr>
          <p:cNvPr id="21" name="Picture 6"/>
          <p:cNvPicPr>
            <a:picLocks noChangeAspect="1" noChangeArrowheads="1"/>
          </p:cNvPicPr>
          <p:nvPr/>
        </p:nvPicPr>
        <p:blipFill>
          <a:blip r:embed="rId6" cstate="print"/>
          <a:srcRect l="17361"/>
          <a:stretch>
            <a:fillRect/>
          </a:stretch>
        </p:blipFill>
        <p:spPr bwMode="auto">
          <a:xfrm>
            <a:off x="10995355" y="1219200"/>
            <a:ext cx="4701845" cy="432154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10" name="TextBox 9"/>
          <p:cNvSpPr txBox="1"/>
          <p:nvPr/>
        </p:nvSpPr>
        <p:spPr>
          <a:xfrm>
            <a:off x="9082616" y="2133600"/>
            <a:ext cx="93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Acoustic Impact</a:t>
            </a:r>
            <a:endParaRPr lang="en-US" sz="7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126200" y="609601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u="sng" dirty="0" smtClean="0"/>
          </a:p>
          <a:p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0" u="sng" dirty="0" smtClean="0"/>
              <a:t>Existing Structure</a:t>
            </a:r>
            <a:endParaRPr lang="en-US" sz="7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11049000" y="5943600"/>
            <a:ext cx="5029200" cy="53340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19126200" y="609601"/>
            <a:ext cx="73152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Key Points: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/>
              <a:t> Meet Noise Criteria rating – 	NC-35</a:t>
            </a:r>
            <a:endParaRPr lang="en-US" sz="3600" dirty="0" smtClean="0">
              <a:cs typeface="GreekC"/>
            </a:endParaRP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Check Mechanical </a:t>
            </a:r>
            <a:r>
              <a:rPr lang="en-US" sz="3600" dirty="0" smtClean="0">
                <a:cs typeface="GreekC"/>
              </a:rPr>
              <a:t>Equipment </a:t>
            </a:r>
            <a:r>
              <a:rPr lang="en-US" sz="3600" dirty="0" smtClean="0">
                <a:cs typeface="GreekC"/>
              </a:rPr>
              <a:t>	Room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Check Reception and Lobby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Wall Assembly UL Des U415, 	System C</a:t>
            </a:r>
          </a:p>
          <a:p>
            <a:pPr lvl="1">
              <a:buFont typeface="Arial" pitchFamily="34" charset="0"/>
              <a:buChar char="•"/>
              <a:tabLst>
                <a:tab pos="703263" algn="l"/>
              </a:tabLst>
            </a:pPr>
            <a:r>
              <a:rPr lang="en-US" sz="3600" dirty="0" smtClean="0">
                <a:cs typeface="GreekC"/>
              </a:rPr>
              <a:t> STC 51</a:t>
            </a:r>
          </a:p>
          <a:p>
            <a:pPr lvl="1"/>
            <a:endParaRPr lang="en-US" sz="3600" dirty="0" smtClean="0"/>
          </a:p>
        </p:txBody>
      </p:sp>
      <p:grpSp>
        <p:nvGrpSpPr>
          <p:cNvPr id="13" name="Group 12"/>
          <p:cNvGrpSpPr/>
          <p:nvPr/>
        </p:nvGrpSpPr>
        <p:grpSpPr>
          <a:xfrm>
            <a:off x="10591799" y="685800"/>
            <a:ext cx="6323673" cy="971550"/>
            <a:chOff x="10591799" y="914400"/>
            <a:chExt cx="6323673" cy="971550"/>
          </a:xfrm>
        </p:grpSpPr>
        <p:pic>
          <p:nvPicPr>
            <p:cNvPr id="10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19499" b="76001"/>
            <a:stretch>
              <a:fillRect/>
            </a:stretch>
          </p:blipFill>
          <p:spPr bwMode="auto">
            <a:xfrm>
              <a:off x="10591799" y="914400"/>
              <a:ext cx="6323673" cy="228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2" cstate="print"/>
            <a:srcRect t="47123" b="38253"/>
            <a:stretch>
              <a:fillRect/>
            </a:stretch>
          </p:blipFill>
          <p:spPr bwMode="auto">
            <a:xfrm>
              <a:off x="10591799" y="1143000"/>
              <a:ext cx="6323673" cy="7429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/>
          <a:srcRect l="7361" t="50995" r="7692" b="8270"/>
          <a:stretch>
            <a:fillRect/>
          </a:stretch>
        </p:blipFill>
        <p:spPr bwMode="auto">
          <a:xfrm>
            <a:off x="11049000" y="5791200"/>
            <a:ext cx="5048250" cy="676275"/>
          </a:xfrm>
          <a:prstGeom prst="rect">
            <a:avLst/>
          </a:prstGeom>
          <a:noFill/>
        </p:spPr>
      </p:pic>
      <p:pic>
        <p:nvPicPr>
          <p:cNvPr id="1029" name="Picture 5" descr="ncstc51lobby copy"/>
          <p:cNvPicPr>
            <a:picLocks noChangeAspect="1" noChangeArrowheads="1"/>
          </p:cNvPicPr>
          <p:nvPr/>
        </p:nvPicPr>
        <p:blipFill>
          <a:blip r:embed="rId4" cstate="print"/>
          <a:srcRect b="3471"/>
          <a:stretch>
            <a:fillRect/>
          </a:stretch>
        </p:blipFill>
        <p:spPr bwMode="auto">
          <a:xfrm>
            <a:off x="12115800" y="1981200"/>
            <a:ext cx="3124200" cy="342179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12" name="TextBox 11"/>
          <p:cNvSpPr txBox="1"/>
          <p:nvPr/>
        </p:nvSpPr>
        <p:spPr>
          <a:xfrm>
            <a:off x="9067800" y="0"/>
            <a:ext cx="93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smtClean="0"/>
              <a:t>Evaluation / </a:t>
            </a:r>
            <a:r>
              <a:rPr lang="en-US" sz="6000" u="sng" dirty="0" smtClean="0"/>
              <a:t>Conclusion</a:t>
            </a:r>
            <a:r>
              <a:rPr lang="en-US" sz="7000" u="sng" dirty="0" smtClean="0"/>
              <a:t>:</a:t>
            </a:r>
            <a:endParaRPr lang="en-US" sz="7000" u="sng" dirty="0"/>
          </a:p>
        </p:txBody>
      </p:sp>
      <p:sp>
        <p:nvSpPr>
          <p:cNvPr id="15" name="TextBox 14"/>
          <p:cNvSpPr txBox="1"/>
          <p:nvPr/>
        </p:nvSpPr>
        <p:spPr>
          <a:xfrm>
            <a:off x="10515600" y="1516082"/>
            <a:ext cx="68580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Goals:</a:t>
            </a:r>
            <a:endParaRPr lang="en-US" sz="3600" dirty="0" smtClean="0"/>
          </a:p>
          <a:p>
            <a:pPr>
              <a:buFont typeface="Wingdings" pitchFamily="2" charset="2"/>
              <a:buChar char="ü"/>
            </a:pPr>
            <a:r>
              <a:rPr lang="en-US" sz="3600" dirty="0" smtClean="0"/>
              <a:t> Reduce </a:t>
            </a:r>
            <a:r>
              <a:rPr lang="en-US" sz="3600" dirty="0" smtClean="0"/>
              <a:t>foot print of core</a:t>
            </a:r>
            <a:endParaRPr lang="en-US" sz="3600" dirty="0" smtClean="0"/>
          </a:p>
          <a:p>
            <a:pPr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Redesign structural core</a:t>
            </a:r>
            <a:endParaRPr lang="en-US" sz="3600" dirty="0" smtClean="0"/>
          </a:p>
          <a:p>
            <a:pPr>
              <a:buFont typeface="Wingdings" pitchFamily="2" charset="2"/>
              <a:buChar char="q"/>
            </a:pPr>
            <a:r>
              <a:rPr lang="en-US" sz="3600" dirty="0" smtClean="0"/>
              <a:t> Eliminate belt trusses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 smtClean="0"/>
              <a:t> Increase rentable floor space </a:t>
            </a:r>
          </a:p>
          <a:p>
            <a:pPr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Comply with original architecture</a:t>
            </a:r>
            <a:endParaRPr lang="en-US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19431000" y="1516082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Things to Consider: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Minimize </a:t>
            </a:r>
            <a:r>
              <a:rPr lang="en-US" sz="3600" dirty="0" smtClean="0"/>
              <a:t>inherent </a:t>
            </a:r>
            <a:r>
              <a:rPr lang="en-US" sz="3600" dirty="0" smtClean="0"/>
              <a:t>torsion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Control wind drift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Control wind a</a:t>
            </a:r>
            <a:r>
              <a:rPr lang="en-US" sz="3600" dirty="0" smtClean="0"/>
              <a:t>cceleration</a:t>
            </a:r>
            <a:endParaRPr lang="en-US" sz="3600" dirty="0" smtClean="0"/>
          </a:p>
          <a:p>
            <a:pPr lvl="1">
              <a:buFont typeface="Wingdings" pitchFamily="2" charset="2"/>
              <a:buChar char="ü"/>
            </a:pPr>
            <a:r>
              <a:rPr lang="en-US" sz="3600" dirty="0" smtClean="0"/>
              <a:t> Strength and Constructability</a:t>
            </a:r>
            <a:endParaRPr lang="en-US" sz="3600" dirty="0" smtClean="0"/>
          </a:p>
          <a:p>
            <a:pPr lvl="2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Walls</a:t>
            </a:r>
          </a:p>
          <a:p>
            <a:pPr lvl="2">
              <a:buFont typeface="Wingdings" pitchFamily="2" charset="2"/>
              <a:buChar char="ü"/>
            </a:pPr>
            <a:r>
              <a:rPr lang="en-US" sz="3600" dirty="0" smtClean="0"/>
              <a:t> </a:t>
            </a:r>
            <a:r>
              <a:rPr lang="en-US" sz="3600" dirty="0" smtClean="0"/>
              <a:t>Beams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144000" y="263604"/>
            <a:ext cx="91440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smtClean="0"/>
              <a:t>Thank You</a:t>
            </a:r>
            <a:endParaRPr lang="en-US" sz="7000" u="sng" dirty="0"/>
          </a:p>
        </p:txBody>
      </p:sp>
      <p:sp>
        <p:nvSpPr>
          <p:cNvPr id="3" name="TextBox 2"/>
          <p:cNvSpPr txBox="1"/>
          <p:nvPr/>
        </p:nvSpPr>
        <p:spPr>
          <a:xfrm>
            <a:off x="9144000" y="1776948"/>
            <a:ext cx="914400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latin typeface="Calisto MT" pitchFamily="18" charset="0"/>
              </a:rPr>
              <a:t>The AE Faculty</a:t>
            </a:r>
          </a:p>
          <a:p>
            <a:pPr algn="ctr"/>
            <a:r>
              <a:rPr lang="en-US" sz="4000" dirty="0" smtClean="0">
                <a:latin typeface="Calisto MT" pitchFamily="18" charset="0"/>
              </a:rPr>
              <a:t>My Advisor : Dr. Andres </a:t>
            </a:r>
            <a:r>
              <a:rPr lang="en-US" sz="4000" dirty="0" err="1" smtClean="0">
                <a:latin typeface="Calisto MT" pitchFamily="18" charset="0"/>
              </a:rPr>
              <a:t>Lepage</a:t>
            </a:r>
            <a:endParaRPr lang="en-US" sz="4000" dirty="0" smtClean="0">
              <a:latin typeface="Calisto MT" pitchFamily="18" charset="0"/>
            </a:endParaRPr>
          </a:p>
          <a:p>
            <a:pPr algn="ctr"/>
            <a:r>
              <a:rPr lang="en-US" sz="4000" dirty="0" smtClean="0">
                <a:latin typeface="Calisto MT" pitchFamily="18" charset="0"/>
              </a:rPr>
              <a:t>Scott </a:t>
            </a:r>
            <a:r>
              <a:rPr lang="en-US" sz="4000" dirty="0" err="1" smtClean="0">
                <a:latin typeface="Calisto MT" pitchFamily="18" charset="0"/>
              </a:rPr>
              <a:t>Timcoe</a:t>
            </a:r>
            <a:r>
              <a:rPr lang="en-US" sz="4000" dirty="0" smtClean="0">
                <a:latin typeface="Calisto MT" pitchFamily="18" charset="0"/>
              </a:rPr>
              <a:t> – Hines</a:t>
            </a:r>
          </a:p>
          <a:p>
            <a:pPr algn="ctr"/>
            <a:r>
              <a:rPr lang="en-US" sz="4000" dirty="0" smtClean="0">
                <a:latin typeface="Calisto MT" pitchFamily="18" charset="0"/>
              </a:rPr>
              <a:t>Dave </a:t>
            </a:r>
            <a:r>
              <a:rPr lang="en-US" sz="4000" dirty="0" err="1" smtClean="0">
                <a:latin typeface="Calisto MT" pitchFamily="18" charset="0"/>
              </a:rPr>
              <a:t>Eckmann</a:t>
            </a:r>
            <a:r>
              <a:rPr lang="en-US" sz="4000" dirty="0" smtClean="0">
                <a:latin typeface="Calisto MT" pitchFamily="18" charset="0"/>
              </a:rPr>
              <a:t> – MKA</a:t>
            </a:r>
          </a:p>
          <a:p>
            <a:pPr algn="ctr"/>
            <a:endParaRPr lang="en-US" sz="4000" dirty="0" smtClean="0">
              <a:latin typeface="Calisto MT" pitchFamily="18" charset="0"/>
            </a:endParaRPr>
          </a:p>
          <a:p>
            <a:pPr algn="ctr"/>
            <a:r>
              <a:rPr lang="en-US" sz="4000" dirty="0" smtClean="0">
                <a:latin typeface="Calisto MT" pitchFamily="18" charset="0"/>
              </a:rPr>
              <a:t>My Friends and Family</a:t>
            </a:r>
            <a:endParaRPr lang="en-US" sz="4000" dirty="0">
              <a:latin typeface="Calisto MT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53860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Questions?</a:t>
            </a:r>
            <a:endParaRPr lang="en-US" sz="4400" u="sng" dirty="0"/>
          </a:p>
        </p:txBody>
      </p:sp>
      <p:pic>
        <p:nvPicPr>
          <p:cNvPr id="9" name="Picture 8" descr="300 North LaSalle Signature_4x4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201400" y="1295400"/>
            <a:ext cx="4860137" cy="5334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9067800" y="125849"/>
            <a:ext cx="93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Questions?</a:t>
            </a:r>
            <a:endParaRPr lang="en-US" sz="7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067800" y="0"/>
            <a:ext cx="9357784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600" u="sng" dirty="0" smtClean="0"/>
              <a:t>Bibliography</a:t>
            </a:r>
            <a:r>
              <a:rPr lang="en-US" sz="7000" u="sng" dirty="0" smtClean="0"/>
              <a:t>:</a:t>
            </a:r>
            <a:endParaRPr lang="en-US" sz="70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9144000" y="1143000"/>
            <a:ext cx="91440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000" dirty="0" smtClean="0"/>
              <a:t> </a:t>
            </a:r>
            <a:r>
              <a:rPr lang="en-US" sz="3000" dirty="0" err="1" smtClean="0"/>
              <a:t>Griffis</a:t>
            </a:r>
            <a:r>
              <a:rPr lang="en-US" sz="3000" dirty="0" smtClean="0"/>
              <a:t>, Lawrence G. "Serviceability Limit States </a:t>
            </a:r>
            <a:r>
              <a:rPr lang="en-US" sz="3000" dirty="0" smtClean="0"/>
              <a:t>	Under </a:t>
            </a:r>
            <a:r>
              <a:rPr lang="en-US" sz="3000" dirty="0" smtClean="0"/>
              <a:t>Wind Load." </a:t>
            </a:r>
            <a:r>
              <a:rPr lang="en-US" sz="3000" i="1" dirty="0" smtClean="0"/>
              <a:t>Engineering Journal - AISC</a:t>
            </a:r>
            <a:r>
              <a:rPr lang="en-US" sz="3000" dirty="0" smtClean="0"/>
              <a:t> </a:t>
            </a:r>
            <a:r>
              <a:rPr lang="en-US" sz="3000" dirty="0" smtClean="0"/>
              <a:t>	First </a:t>
            </a:r>
            <a:r>
              <a:rPr lang="en-US" sz="3000" dirty="0" smtClean="0"/>
              <a:t>Quarter (1993): 1-16. Print.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000" dirty="0" smtClean="0"/>
              <a:t> Egan</a:t>
            </a:r>
            <a:r>
              <a:rPr lang="en-US" sz="3000" dirty="0" smtClean="0"/>
              <a:t>, M. David. </a:t>
            </a:r>
            <a:r>
              <a:rPr lang="en-US" sz="3000" i="1" dirty="0" smtClean="0"/>
              <a:t>Architectural Acoustics</a:t>
            </a:r>
            <a:r>
              <a:rPr lang="en-US" sz="3000" dirty="0" smtClean="0"/>
              <a:t>. Ft. 	</a:t>
            </a:r>
            <a:r>
              <a:rPr lang="en-US" sz="3000" dirty="0" smtClean="0"/>
              <a:t>Lauderdale</a:t>
            </a:r>
            <a:r>
              <a:rPr lang="en-US" sz="3000" dirty="0" smtClean="0"/>
              <a:t>, FL: J. Ross Pub., 2007. Print.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000" i="1" dirty="0" smtClean="0"/>
              <a:t> Building </a:t>
            </a:r>
            <a:r>
              <a:rPr lang="en-US" sz="3000" i="1" dirty="0" smtClean="0"/>
              <a:t>Code Requirements for Structural </a:t>
            </a:r>
            <a:r>
              <a:rPr lang="en-US" sz="3000" i="1" dirty="0" smtClean="0"/>
              <a:t>	Concrete </a:t>
            </a:r>
            <a:r>
              <a:rPr lang="en-US" sz="3000" i="1" dirty="0" smtClean="0"/>
              <a:t>(ACI 318-08) and Commentary: an ACI </a:t>
            </a:r>
            <a:r>
              <a:rPr lang="en-US" sz="3000" i="1" dirty="0" smtClean="0"/>
              <a:t>	Standard</a:t>
            </a:r>
            <a:r>
              <a:rPr lang="en-US" sz="3000" dirty="0" smtClean="0"/>
              <a:t>. Farmington Hills, MI.: American </a:t>
            </a:r>
            <a:r>
              <a:rPr lang="en-US" sz="3000" dirty="0" smtClean="0"/>
              <a:t>	Concrete </a:t>
            </a:r>
            <a:r>
              <a:rPr lang="en-US" sz="3000" dirty="0" smtClean="0"/>
              <a:t>Institute, 2008. Print.</a:t>
            </a:r>
          </a:p>
          <a:p>
            <a:pPr>
              <a:buFont typeface="Arial" pitchFamily="34" charset="0"/>
              <a:buChar char="•"/>
              <a:tabLst>
                <a:tab pos="457200" algn="l"/>
              </a:tabLst>
            </a:pPr>
            <a:r>
              <a:rPr lang="en-US" sz="3000" i="1" dirty="0" smtClean="0"/>
              <a:t> Steel </a:t>
            </a:r>
            <a:r>
              <a:rPr lang="en-US" sz="3000" i="1" dirty="0" smtClean="0"/>
              <a:t>Construction Manual 13</a:t>
            </a:r>
            <a:r>
              <a:rPr lang="en-US" sz="3000" i="1" baseline="30000" dirty="0" smtClean="0"/>
              <a:t>th</a:t>
            </a:r>
            <a:r>
              <a:rPr lang="en-US" sz="3000" i="1" dirty="0" smtClean="0"/>
              <a:t> edition</a:t>
            </a:r>
            <a:r>
              <a:rPr lang="en-US" sz="3000" dirty="0" smtClean="0"/>
              <a:t>. Chicago, </a:t>
            </a:r>
            <a:r>
              <a:rPr lang="en-US" sz="3000" dirty="0" smtClean="0"/>
              <a:t>	Illinois</a:t>
            </a:r>
            <a:r>
              <a:rPr lang="en-US" sz="3000" dirty="0" smtClean="0"/>
              <a:t>: American Institute of Steel Construction, </a:t>
            </a:r>
            <a:r>
              <a:rPr lang="en-US" sz="3000" dirty="0" smtClean="0"/>
              <a:t>	2005</a:t>
            </a:r>
            <a:r>
              <a:rPr lang="en-US" sz="3000" dirty="0" smtClean="0"/>
              <a:t>. Print.</a:t>
            </a:r>
            <a:endParaRPr lang="en-US" sz="3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126200" y="609601"/>
            <a:ext cx="73152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Foundation:</a:t>
            </a:r>
            <a:endParaRPr lang="en-US" sz="3600" dirty="0" smtClean="0"/>
          </a:p>
          <a:p>
            <a:pPr lvl="1" defTabSz="865188">
              <a:buFont typeface="Arial" pitchFamily="34" charset="0"/>
              <a:buChar char="•"/>
              <a:tabLst>
                <a:tab pos="692150" algn="l"/>
              </a:tabLst>
            </a:pPr>
            <a:r>
              <a:rPr lang="en-US" sz="3600" dirty="0" smtClean="0"/>
              <a:t> 3-sub </a:t>
            </a:r>
            <a:r>
              <a:rPr lang="en-US" sz="3600" dirty="0" smtClean="0"/>
              <a:t>grade parking levels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18</a:t>
            </a:r>
            <a:r>
              <a:rPr lang="en-US" sz="3600" dirty="0" smtClean="0"/>
              <a:t>” cast-in-place walls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12</a:t>
            </a:r>
            <a:r>
              <a:rPr lang="en-US" sz="3600" dirty="0" smtClean="0"/>
              <a:t>” </a:t>
            </a:r>
            <a:r>
              <a:rPr lang="en-US" sz="3600" dirty="0" smtClean="0"/>
              <a:t>cast-in-place </a:t>
            </a:r>
            <a:r>
              <a:rPr lang="en-US" sz="3600" dirty="0" smtClean="0"/>
              <a:t>slab</a:t>
            </a:r>
          </a:p>
          <a:p>
            <a:pPr lvl="1">
              <a:buFont typeface="Arial" pitchFamily="34" charset="0"/>
              <a:buChar char="•"/>
              <a:tabLst>
                <a:tab pos="741363" algn="l"/>
              </a:tabLst>
            </a:pPr>
            <a:r>
              <a:rPr lang="en-US" sz="3600" dirty="0" smtClean="0"/>
              <a:t> Drilled </a:t>
            </a:r>
            <a:r>
              <a:rPr lang="en-US" sz="3600" dirty="0" smtClean="0"/>
              <a:t>Concrete Piers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Driven </a:t>
            </a:r>
            <a:r>
              <a:rPr lang="en-US" sz="3600" dirty="0" smtClean="0"/>
              <a:t>steel H-Piles</a:t>
            </a:r>
          </a:p>
        </p:txBody>
      </p:sp>
      <p:pic>
        <p:nvPicPr>
          <p:cNvPr id="9" name="Picture 8" descr="fnd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023691" y="0"/>
            <a:ext cx="7384618" cy="6858000"/>
          </a:xfrm>
          <a:prstGeom prst="rect">
            <a:avLst/>
          </a:prstGeom>
        </p:spPr>
      </p:pic>
      <p:pic>
        <p:nvPicPr>
          <p:cNvPr id="10" name="Picture 9" descr="fnd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0023691" y="0"/>
            <a:ext cx="7384618" cy="6858000"/>
          </a:xfrm>
          <a:prstGeom prst="rect">
            <a:avLst/>
          </a:prstGeom>
        </p:spPr>
      </p:pic>
      <p:pic>
        <p:nvPicPr>
          <p:cNvPr id="11" name="Picture 10" descr="fnd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0023691" y="0"/>
            <a:ext cx="7384618" cy="6858000"/>
          </a:xfrm>
          <a:prstGeom prst="rect">
            <a:avLst/>
          </a:prstGeom>
        </p:spPr>
      </p:pic>
      <p:pic>
        <p:nvPicPr>
          <p:cNvPr id="12" name="Picture 11" descr="foundation2.jpg"/>
          <p:cNvPicPr>
            <a:picLocks noChangeAspect="1"/>
          </p:cNvPicPr>
          <p:nvPr/>
        </p:nvPicPr>
        <p:blipFill>
          <a:blip r:embed="rId6" cstate="print"/>
          <a:srcRect l="-612" t="18291" r="6855" b="19230"/>
          <a:stretch>
            <a:fillRect/>
          </a:stretch>
        </p:blipFill>
        <p:spPr>
          <a:xfrm>
            <a:off x="10058400" y="0"/>
            <a:ext cx="7239000" cy="6534912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Foundation</a:t>
            </a:r>
            <a:endParaRPr lang="en-US" sz="7000" u="sng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126200" y="609601"/>
            <a:ext cx="731520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Gravity System: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  <a:tabLst>
                <a:tab pos="741363" algn="l"/>
              </a:tabLst>
            </a:pPr>
            <a:r>
              <a:rPr lang="en-US" sz="3600" dirty="0" smtClean="0"/>
              <a:t> Typical </a:t>
            </a:r>
            <a:r>
              <a:rPr lang="en-US" sz="3600" dirty="0" smtClean="0"/>
              <a:t>28’-6” x 43’-6” bays </a:t>
            </a:r>
            <a:r>
              <a:rPr lang="en-US" sz="3600" dirty="0" smtClean="0"/>
              <a:t>	supported </a:t>
            </a:r>
            <a:r>
              <a:rPr lang="en-US" sz="3600" dirty="0" smtClean="0"/>
              <a:t>by W18x35 beams </a:t>
            </a:r>
            <a:r>
              <a:rPr lang="en-US" sz="3600" dirty="0" smtClean="0"/>
              <a:t>	and  </a:t>
            </a:r>
            <a:r>
              <a:rPr lang="en-US" sz="3600" dirty="0" smtClean="0"/>
              <a:t>W18x50 girders</a:t>
            </a:r>
          </a:p>
          <a:p>
            <a:pPr lvl="1">
              <a:buFont typeface="Arial" pitchFamily="34" charset="0"/>
              <a:buChar char="•"/>
              <a:tabLst>
                <a:tab pos="790575" algn="l"/>
              </a:tabLst>
            </a:pPr>
            <a:r>
              <a:rPr lang="en-US" sz="3600" dirty="0" smtClean="0"/>
              <a:t> Typ</a:t>
            </a:r>
            <a:r>
              <a:rPr lang="en-US" sz="3600" dirty="0" smtClean="0"/>
              <a:t>ical</a:t>
            </a:r>
            <a:r>
              <a:rPr lang="en-US" sz="3600" dirty="0" smtClean="0"/>
              <a:t> </a:t>
            </a:r>
            <a:r>
              <a:rPr lang="en-US" sz="3600" dirty="0" smtClean="0"/>
              <a:t>3” slab on 3” composite </a:t>
            </a:r>
            <a:r>
              <a:rPr lang="en-US" sz="3600" dirty="0" smtClean="0"/>
              <a:t>	steel </a:t>
            </a:r>
            <a:r>
              <a:rPr lang="en-US" sz="3600" dirty="0" smtClean="0"/>
              <a:t>deck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</a:t>
            </a:r>
            <a:r>
              <a:rPr lang="en-US" sz="3600" dirty="0" smtClean="0"/>
              <a:t>Concrete </a:t>
            </a:r>
            <a:r>
              <a:rPr lang="en-US" sz="3600" dirty="0" smtClean="0"/>
              <a:t>Bearing Wall Core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Steel </a:t>
            </a:r>
            <a:r>
              <a:rPr lang="en-US" sz="3600" dirty="0" smtClean="0"/>
              <a:t>W-shape Columns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Gravity System</a:t>
            </a:r>
            <a:endParaRPr lang="en-US" sz="7000" u="sng" dirty="0"/>
          </a:p>
        </p:txBody>
      </p:sp>
      <p:pic>
        <p:nvPicPr>
          <p:cNvPr id="13" name="Picture 12" descr="level9s cop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9242714" y="0"/>
            <a:ext cx="8946572" cy="6858000"/>
          </a:xfrm>
          <a:prstGeom prst="rect">
            <a:avLst/>
          </a:prstGeom>
        </p:spPr>
      </p:pic>
      <p:pic>
        <p:nvPicPr>
          <p:cNvPr id="16" name="Picture 15" descr="gravity copy.jpg"/>
          <p:cNvPicPr>
            <a:picLocks noChangeAspect="1"/>
          </p:cNvPicPr>
          <p:nvPr/>
        </p:nvPicPr>
        <p:blipFill>
          <a:blip r:embed="rId3" cstate="print"/>
          <a:srcRect t="4082" r="6713"/>
          <a:stretch>
            <a:fillRect/>
          </a:stretch>
        </p:blipFill>
        <p:spPr>
          <a:xfrm>
            <a:off x="9549865" y="1600200"/>
            <a:ext cx="8280935" cy="3581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hearabove42.jpg"/>
          <p:cNvPicPr>
            <a:picLocks noChangeAspect="1"/>
          </p:cNvPicPr>
          <p:nvPr/>
        </p:nvPicPr>
        <p:blipFill>
          <a:blip r:embed="rId2" cstate="print"/>
          <a:srcRect l="14444" t="9849" r="4445" b="6010"/>
          <a:stretch>
            <a:fillRect/>
          </a:stretch>
        </p:blipFill>
        <p:spPr>
          <a:xfrm rot="5400000">
            <a:off x="10915262" y="-94862"/>
            <a:ext cx="5449076" cy="7467600"/>
          </a:xfrm>
          <a:prstGeom prst="rect">
            <a:avLst/>
          </a:prstGeom>
        </p:spPr>
      </p:pic>
      <p:pic>
        <p:nvPicPr>
          <p:cNvPr id="10" name="Picture 9" descr="origtruss copy.jpg"/>
          <p:cNvPicPr>
            <a:picLocks noChangeAspect="1"/>
          </p:cNvPicPr>
          <p:nvPr/>
        </p:nvPicPr>
        <p:blipFill>
          <a:blip r:embed="rId3" cstate="print"/>
          <a:srcRect l="4074" r="7037"/>
          <a:stretch>
            <a:fillRect/>
          </a:stretch>
        </p:blipFill>
        <p:spPr>
          <a:xfrm>
            <a:off x="9144000" y="0"/>
            <a:ext cx="9144000" cy="6858000"/>
          </a:xfrm>
          <a:prstGeom prst="rect">
            <a:avLst/>
          </a:prstGeom>
        </p:spPr>
      </p:pic>
      <p:pic>
        <p:nvPicPr>
          <p:cNvPr id="15" name="Picture 14" descr="nodiaph.jpg"/>
          <p:cNvPicPr>
            <a:picLocks noChangeAspect="1"/>
          </p:cNvPicPr>
          <p:nvPr/>
        </p:nvPicPr>
        <p:blipFill>
          <a:blip r:embed="rId4" cstate="print"/>
          <a:srcRect l="25310" t="11111" r="26854"/>
          <a:stretch>
            <a:fillRect/>
          </a:stretch>
        </p:blipFill>
        <p:spPr>
          <a:xfrm>
            <a:off x="12192000" y="0"/>
            <a:ext cx="2667000" cy="688258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126200" y="609601"/>
            <a:ext cx="77724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Lateral System: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  <a:tabLst>
                <a:tab pos="692150" algn="l"/>
              </a:tabLst>
            </a:pPr>
            <a:r>
              <a:rPr lang="en-US" sz="3600" dirty="0" smtClean="0"/>
              <a:t> Concrete Core – </a:t>
            </a:r>
            <a:r>
              <a:rPr lang="en-US" sz="3600" dirty="0" err="1" smtClean="0"/>
              <a:t>f’c</a:t>
            </a:r>
            <a:r>
              <a:rPr lang="en-US" sz="3600" dirty="0" smtClean="0"/>
              <a:t> 6-10 </a:t>
            </a:r>
            <a:r>
              <a:rPr lang="en-US" sz="3600" dirty="0" err="1" smtClean="0"/>
              <a:t>ksi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  <a:tabLst>
                <a:tab pos="692150" algn="l"/>
              </a:tabLst>
            </a:pPr>
            <a:r>
              <a:rPr lang="en-US" sz="3600" dirty="0" smtClean="0"/>
              <a:t> Typical</a:t>
            </a:r>
            <a:r>
              <a:rPr lang="en-US" sz="3200" dirty="0" smtClean="0"/>
              <a:t> </a:t>
            </a:r>
            <a:r>
              <a:rPr lang="en-US" sz="3600" dirty="0" smtClean="0"/>
              <a:t>Bays 28’-6” x 42’-</a:t>
            </a:r>
            <a:r>
              <a:rPr lang="en-US" sz="3600" dirty="0" smtClean="0"/>
              <a:t>9”</a:t>
            </a:r>
          </a:p>
          <a:p>
            <a:pPr lvl="1">
              <a:buFont typeface="Arial" pitchFamily="34" charset="0"/>
              <a:buChar char="•"/>
              <a:tabLst>
                <a:tab pos="692150" algn="l"/>
              </a:tabLst>
            </a:pPr>
            <a:r>
              <a:rPr lang="en-US" sz="3600" dirty="0" smtClean="0"/>
              <a:t> </a:t>
            </a:r>
            <a:r>
              <a:rPr lang="en-US" sz="3600" dirty="0" smtClean="0"/>
              <a:t>4 </a:t>
            </a:r>
            <a:r>
              <a:rPr lang="en-US" sz="3600" dirty="0" smtClean="0"/>
              <a:t>bays : Lower </a:t>
            </a:r>
            <a:r>
              <a:rPr lang="en-US" sz="3600" dirty="0" smtClean="0"/>
              <a:t>Level </a:t>
            </a:r>
            <a:r>
              <a:rPr lang="en-US" sz="3600" dirty="0" smtClean="0"/>
              <a:t>4- </a:t>
            </a:r>
            <a:r>
              <a:rPr lang="en-US" sz="3600" dirty="0" smtClean="0"/>
              <a:t>Level 42</a:t>
            </a:r>
          </a:p>
          <a:p>
            <a:pPr lvl="1">
              <a:buFont typeface="Arial" pitchFamily="34" charset="0"/>
              <a:buChar char="•"/>
              <a:tabLst>
                <a:tab pos="692150" algn="l"/>
              </a:tabLst>
            </a:pPr>
            <a:r>
              <a:rPr lang="en-US" sz="3600" dirty="0" smtClean="0"/>
              <a:t> </a:t>
            </a:r>
            <a:r>
              <a:rPr lang="en-US" sz="3600" dirty="0" smtClean="0"/>
              <a:t>2 </a:t>
            </a:r>
            <a:r>
              <a:rPr lang="en-US" sz="3600" dirty="0" smtClean="0"/>
              <a:t>bays : </a:t>
            </a:r>
            <a:r>
              <a:rPr lang="en-US" sz="3600" dirty="0" smtClean="0"/>
              <a:t>Level  </a:t>
            </a:r>
            <a:r>
              <a:rPr lang="en-US" sz="3600" dirty="0" smtClean="0"/>
              <a:t>43 - 58</a:t>
            </a:r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6 Outrigger Trusses - </a:t>
            </a:r>
            <a:r>
              <a:rPr lang="en-US" sz="3600" dirty="0" smtClean="0"/>
              <a:t>Level 41-43</a:t>
            </a:r>
            <a:endParaRPr lang="en-US" sz="3600" dirty="0" smtClean="0"/>
          </a:p>
          <a:p>
            <a:pPr lvl="1">
              <a:buFont typeface="Arial" pitchFamily="34" charset="0"/>
              <a:buChar char="•"/>
            </a:pPr>
            <a:r>
              <a:rPr lang="en-US" sz="3600" dirty="0" smtClean="0"/>
              <a:t> 2 Belt Trusses – </a:t>
            </a:r>
            <a:r>
              <a:rPr lang="en-US" sz="3600" dirty="0" smtClean="0"/>
              <a:t>Level 41-43</a:t>
            </a:r>
            <a:endParaRPr lang="en-US" sz="3600" dirty="0" smtClean="0"/>
          </a:p>
        </p:txBody>
      </p:sp>
      <p:sp>
        <p:nvSpPr>
          <p:cNvPr id="14" name="TextBox 13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Lateral System</a:t>
            </a:r>
            <a:endParaRPr lang="en-US" sz="7000" u="sng" dirty="0"/>
          </a:p>
        </p:txBody>
      </p:sp>
      <p:pic>
        <p:nvPicPr>
          <p:cNvPr id="20" name="Picture 19" descr="shearbelow42 copy.jpg"/>
          <p:cNvPicPr>
            <a:picLocks noChangeAspect="1"/>
          </p:cNvPicPr>
          <p:nvPr/>
        </p:nvPicPr>
        <p:blipFill>
          <a:blip r:embed="rId5" cstate="print"/>
          <a:srcRect l="4495" t="10000" r="9646" b="10000"/>
          <a:stretch>
            <a:fillRect/>
          </a:stretch>
        </p:blipFill>
        <p:spPr>
          <a:xfrm>
            <a:off x="9753600" y="914400"/>
            <a:ext cx="7620000" cy="54864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6" name="TextBox 5"/>
          <p:cNvSpPr txBox="1"/>
          <p:nvPr/>
        </p:nvSpPr>
        <p:spPr>
          <a:xfrm>
            <a:off x="19126200" y="609601"/>
            <a:ext cx="7315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2800" u="sng" dirty="0" smtClean="0"/>
          </a:p>
          <a:p>
            <a:endParaRPr lang="en-US" sz="2800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Goals</a:t>
            </a:r>
            <a:endParaRPr lang="en-US" sz="7000" u="sn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  <p:sp>
        <p:nvSpPr>
          <p:cNvPr id="14" name="TextBox 13"/>
          <p:cNvSpPr txBox="1"/>
          <p:nvPr/>
        </p:nvSpPr>
        <p:spPr>
          <a:xfrm>
            <a:off x="10134600" y="609600"/>
            <a:ext cx="7162800" cy="55707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Goals</a:t>
            </a:r>
          </a:p>
          <a:p>
            <a:pPr algn="ctr">
              <a:buFont typeface="Wingdings" pitchFamily="2" charset="2"/>
              <a:buChar char="q"/>
            </a:pPr>
            <a:r>
              <a:rPr lang="en-US" sz="3600" dirty="0" smtClean="0"/>
              <a:t> Reduce </a:t>
            </a:r>
            <a:r>
              <a:rPr lang="en-US" sz="3600" dirty="0" smtClean="0"/>
              <a:t>foot print of </a:t>
            </a:r>
            <a:r>
              <a:rPr lang="en-US" sz="3600" dirty="0" smtClean="0"/>
              <a:t>core</a:t>
            </a:r>
          </a:p>
          <a:p>
            <a:pPr algn="ctr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Redesign structural core</a:t>
            </a:r>
            <a:endParaRPr lang="en-US" sz="3600" dirty="0" smtClean="0"/>
          </a:p>
          <a:p>
            <a:pPr algn="ctr">
              <a:buFont typeface="Wingdings" pitchFamily="2" charset="2"/>
              <a:buChar char="q"/>
            </a:pPr>
            <a:r>
              <a:rPr lang="en-US" sz="3600" dirty="0" smtClean="0"/>
              <a:t> Eliminate belt trusses</a:t>
            </a:r>
          </a:p>
          <a:p>
            <a:pPr algn="ctr">
              <a:buFont typeface="Wingdings" pitchFamily="2" charset="2"/>
              <a:buChar char="q"/>
            </a:pPr>
            <a:r>
              <a:rPr lang="en-US" sz="3600" dirty="0" smtClean="0"/>
              <a:t> Increase rentable floor space </a:t>
            </a:r>
          </a:p>
          <a:p>
            <a:pPr algn="ctr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Comply with original architecture</a:t>
            </a:r>
            <a:endParaRPr lang="en-US" sz="3600" dirty="0" smtClean="0"/>
          </a:p>
          <a:p>
            <a:pPr algn="ctr"/>
            <a:endParaRPr lang="en-US" sz="7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9126200" y="609601"/>
            <a:ext cx="731520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u="sng" dirty="0" smtClean="0"/>
              <a:t>Things to Consider: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Minimize </a:t>
            </a:r>
            <a:r>
              <a:rPr lang="en-US" sz="3600" dirty="0" smtClean="0"/>
              <a:t>inherent </a:t>
            </a:r>
            <a:r>
              <a:rPr lang="en-US" sz="3600" dirty="0" smtClean="0"/>
              <a:t>torsion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Control wind drift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Control wind a</a:t>
            </a:r>
            <a:r>
              <a:rPr lang="en-US" sz="3600" dirty="0" smtClean="0"/>
              <a:t>cceleration</a:t>
            </a:r>
            <a:endParaRPr lang="en-US" sz="3600" dirty="0" smtClean="0"/>
          </a:p>
          <a:p>
            <a:pPr lvl="1">
              <a:buFont typeface="Wingdings" pitchFamily="2" charset="2"/>
              <a:buChar char="q"/>
            </a:pPr>
            <a:r>
              <a:rPr lang="en-US" sz="3600" dirty="0" smtClean="0"/>
              <a:t> Strength and Constructability</a:t>
            </a:r>
            <a:endParaRPr lang="en-US" sz="3600" dirty="0" smtClean="0"/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Walls</a:t>
            </a:r>
          </a:p>
          <a:p>
            <a:pPr lvl="2">
              <a:buFont typeface="Wingdings" pitchFamily="2" charset="2"/>
              <a:buChar char="q"/>
            </a:pPr>
            <a:r>
              <a:rPr lang="en-US" sz="3600" dirty="0" smtClean="0"/>
              <a:t> </a:t>
            </a:r>
            <a:r>
              <a:rPr lang="en-US" sz="3600" dirty="0" smtClean="0"/>
              <a:t>Beams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0058400" y="2514600"/>
            <a:ext cx="7162800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000" u="sng" dirty="0" smtClean="0"/>
              <a:t>Lateral Redesign</a:t>
            </a:r>
            <a:endParaRPr lang="en-US" sz="7000" u="sng" dirty="0"/>
          </a:p>
        </p:txBody>
      </p:sp>
      <p:sp>
        <p:nvSpPr>
          <p:cNvPr id="9" name="TextBox 8"/>
          <p:cNvSpPr txBox="1"/>
          <p:nvPr/>
        </p:nvSpPr>
        <p:spPr>
          <a:xfrm>
            <a:off x="838200" y="685800"/>
            <a:ext cx="7391400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 smtClean="0"/>
              <a:t>300 North La Salle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Existing Structure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Goals</a:t>
            </a:r>
          </a:p>
          <a:p>
            <a:pPr>
              <a:buFont typeface="Arial" pitchFamily="34" charset="0"/>
              <a:buChar char="•"/>
            </a:pPr>
            <a:r>
              <a:rPr lang="en-US" sz="4400" u="sng" dirty="0" smtClean="0"/>
              <a:t>Lateral Redesign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1</a:t>
            </a:r>
            <a:r>
              <a:rPr lang="en-US" sz="2400" baseline="30000" dirty="0" smtClean="0"/>
              <a:t>st</a:t>
            </a:r>
            <a:r>
              <a:rPr lang="en-US" sz="2400" dirty="0" smtClean="0"/>
              <a:t> Iteration</a:t>
            </a:r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2nd &amp; 3rd Iterations</a:t>
            </a:r>
            <a:endParaRPr lang="en-US" sz="2400" dirty="0" smtClean="0"/>
          </a:p>
          <a:p>
            <a:pPr lvl="1">
              <a:buFont typeface="Arial" pitchFamily="34" charset="0"/>
              <a:buChar char="•"/>
            </a:pPr>
            <a:r>
              <a:rPr lang="en-US" sz="2400" dirty="0" smtClean="0"/>
              <a:t>Final Design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Architectural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Acoustic Impact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 smtClean="0"/>
              <a:t>Questions?</a:t>
            </a:r>
            <a:endParaRPr lang="en-US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chnic">
  <a:themeElements>
    <a:clrScheme name="Technic">
      <a:dk1>
        <a:sysClr val="windowText" lastClr="000000"/>
      </a:dk1>
      <a:lt1>
        <a:sysClr val="window" lastClr="FFFFFF"/>
      </a:lt1>
      <a:dk2>
        <a:srgbClr val="3B3B3B"/>
      </a:dk2>
      <a:lt2>
        <a:srgbClr val="D4D2D0"/>
      </a:lt2>
      <a:accent1>
        <a:srgbClr val="6EA0B0"/>
      </a:accent1>
      <a:accent2>
        <a:srgbClr val="CCAF0A"/>
      </a:accent2>
      <a:accent3>
        <a:srgbClr val="8D89A4"/>
      </a:accent3>
      <a:accent4>
        <a:srgbClr val="748560"/>
      </a:accent4>
      <a:accent5>
        <a:srgbClr val="9E9273"/>
      </a:accent5>
      <a:accent6>
        <a:srgbClr val="7E848D"/>
      </a:accent6>
      <a:hlink>
        <a:srgbClr val="00C8C3"/>
      </a:hlink>
      <a:folHlink>
        <a:srgbClr val="A116E0"/>
      </a:folHlink>
    </a:clrScheme>
    <a:fontScheme name="Technic">
      <a:majorFont>
        <a:latin typeface="Franklin Gothic Book"/>
        <a:ea typeface=""/>
        <a:cs typeface=""/>
        <a:font script="Jpan" typeface="ＭＳ Ｐゴシック"/>
        <a:font script="Hang" typeface="HY견고딕"/>
        <a:font script="Hans" typeface="宋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HGｺﾞｼｯｸM"/>
        <a:font script="Hang" typeface="HY중고딕"/>
        <a:font script="Hans" typeface="黑体"/>
        <a:font script="Hant" typeface="微軟正黑體"/>
        <a:font script="Arab" typeface="Tahoma"/>
        <a:font script="Hebr" typeface="Levenim MT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Technic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</a:schemeClr>
            </a:gs>
            <a:gs pos="68000">
              <a:schemeClr val="phClr">
                <a:tint val="77000"/>
              </a:schemeClr>
            </a:gs>
            <a:gs pos="81000">
              <a:schemeClr val="phClr">
                <a:tint val="79000"/>
              </a:schemeClr>
            </a:gs>
            <a:gs pos="86000">
              <a:schemeClr val="phClr">
                <a:tint val="73000"/>
              </a:schemeClr>
            </a:gs>
            <a:gs pos="100000">
              <a:schemeClr val="phClr">
                <a:tint val="35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3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shade val="57000"/>
                <a:satMod val="120000"/>
              </a:schemeClr>
            </a:gs>
            <a:gs pos="80000">
              <a:schemeClr val="phClr">
                <a:shade val="56000"/>
                <a:satMod val="145000"/>
              </a:schemeClr>
            </a:gs>
            <a:gs pos="88000">
              <a:schemeClr val="phClr">
                <a:shade val="63000"/>
                <a:satMod val="160000"/>
              </a:schemeClr>
            </a:gs>
            <a:gs pos="100000">
              <a:schemeClr val="phClr">
                <a:tint val="99555"/>
                <a:satMod val="155000"/>
              </a:schemeClr>
            </a:gs>
          </a:gsLst>
          <a:lin ang="5400000" scaled="1"/>
        </a:gradFill>
      </a:fillStyleLst>
      <a:lnStyleLst>
        <a:ln w="9525" cap="flat" cmpd="sng" algn="ctr">
          <a:solidFill>
            <a:schemeClr val="phClr">
              <a:shade val="60000"/>
              <a:satMod val="30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glow rad="635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00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</a:effectStyle>
        <a:effectStyle>
          <a:effectLst>
            <a:glow rad="76200">
              <a:schemeClr val="phClr">
                <a:tint val="30000"/>
                <a:shade val="95000"/>
                <a:satMod val="300000"/>
                <a:alpha val="50000"/>
              </a:schemeClr>
            </a:glow>
          </a:effectLst>
          <a:scene3d>
            <a:camera prst="orthographicFront" fov="0">
              <a:rot lat="0" lon="0" rev="0"/>
            </a:camera>
            <a:lightRig rig="harsh" dir="t">
              <a:rot lat="6000000" lon="6000000" rev="0"/>
            </a:lightRig>
          </a:scene3d>
          <a:sp3d contourW="10000" prstMaterial="metal">
            <a:bevelT w="20000" h="9000" prst="softRound"/>
            <a:contourClr>
              <a:schemeClr val="phClr">
                <a:shade val="30000"/>
                <a:satMod val="2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50000"/>
              </a:schemeClr>
            </a:gs>
            <a:gs pos="30000">
              <a:schemeClr val="phClr">
                <a:shade val="60000"/>
                <a:satMod val="150000"/>
              </a:schemeClr>
            </a:gs>
            <a:gs pos="100000">
              <a:schemeClr val="phClr">
                <a:tint val="83000"/>
                <a:satMod val="200000"/>
              </a:schemeClr>
            </a:gs>
          </a:gsLst>
          <a:lin ang="13000000" scaled="0"/>
        </a:gradFill>
        <a:gradFill rotWithShape="1">
          <a:gsLst>
            <a:gs pos="0">
              <a:schemeClr val="phClr">
                <a:tint val="78000"/>
                <a:satMod val="220000"/>
              </a:schemeClr>
            </a:gs>
            <a:gs pos="100000">
              <a:schemeClr val="phClr">
                <a:shade val="35000"/>
                <a:satMod val="155000"/>
              </a:schemeClr>
            </a:gs>
          </a:gsLst>
          <a:path path="circle">
            <a:fillToRect l="60000" t="50000" r="4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Technic</Template>
  <TotalTime>6997</TotalTime>
  <Words>1399</Words>
  <Application>Microsoft Office PowerPoint</Application>
  <PresentationFormat>Custom</PresentationFormat>
  <Paragraphs>515</Paragraphs>
  <Slides>34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Technic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</vt:vector>
  </TitlesOfParts>
  <Company>Penn State University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Coppin State University</dc:title>
  <dc:creator>Corie Ambler</dc:creator>
  <cp:lastModifiedBy>ljm5015</cp:lastModifiedBy>
  <cp:revision>441</cp:revision>
  <dcterms:created xsi:type="dcterms:W3CDTF">2006-11-29T18:17:25Z</dcterms:created>
  <dcterms:modified xsi:type="dcterms:W3CDTF">2010-04-30T00:58:57Z</dcterms:modified>
</cp:coreProperties>
</file>